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77" r:id="rId2"/>
  </p:sldMasterIdLst>
  <p:notesMasterIdLst>
    <p:notesMasterId r:id="rId55"/>
  </p:notesMasterIdLst>
  <p:handoutMasterIdLst>
    <p:handoutMasterId r:id="rId56"/>
  </p:handoutMasterIdLst>
  <p:sldIdLst>
    <p:sldId id="409" r:id="rId3"/>
    <p:sldId id="466" r:id="rId4"/>
    <p:sldId id="352" r:id="rId5"/>
    <p:sldId id="443" r:id="rId6"/>
    <p:sldId id="448" r:id="rId7"/>
    <p:sldId id="334" r:id="rId8"/>
    <p:sldId id="449" r:id="rId9"/>
    <p:sldId id="450" r:id="rId10"/>
    <p:sldId id="454" r:id="rId11"/>
    <p:sldId id="426" r:id="rId12"/>
    <p:sldId id="427" r:id="rId13"/>
    <p:sldId id="428" r:id="rId14"/>
    <p:sldId id="429" r:id="rId15"/>
    <p:sldId id="430" r:id="rId16"/>
    <p:sldId id="431" r:id="rId17"/>
    <p:sldId id="455" r:id="rId18"/>
    <p:sldId id="438" r:id="rId19"/>
    <p:sldId id="439" r:id="rId20"/>
    <p:sldId id="440" r:id="rId21"/>
    <p:sldId id="441" r:id="rId22"/>
    <p:sldId id="442" r:id="rId23"/>
    <p:sldId id="444" r:id="rId24"/>
    <p:sldId id="445" r:id="rId25"/>
    <p:sldId id="312" r:id="rId26"/>
    <p:sldId id="446" r:id="rId27"/>
    <p:sldId id="296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46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463" r:id="rId46"/>
    <p:sldId id="464" r:id="rId47"/>
    <p:sldId id="320" r:id="rId48"/>
    <p:sldId id="321" r:id="rId49"/>
    <p:sldId id="322" r:id="rId50"/>
    <p:sldId id="323" r:id="rId51"/>
    <p:sldId id="465" r:id="rId52"/>
    <p:sldId id="460" r:id="rId53"/>
    <p:sldId id="301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40">
          <p15:clr>
            <a:srgbClr val="A4A3A4"/>
          </p15:clr>
        </p15:guide>
        <p15:guide id="2" orient="horz" pos="640">
          <p15:clr>
            <a:srgbClr val="A4A3A4"/>
          </p15:clr>
        </p15:guide>
        <p15:guide id="3" orient="horz" pos="712">
          <p15:clr>
            <a:srgbClr val="A4A3A4"/>
          </p15:clr>
        </p15:guide>
        <p15:guide id="4" orient="horz" pos="3928">
          <p15:clr>
            <a:srgbClr val="A4A3A4"/>
          </p15:clr>
        </p15:guide>
        <p15:guide id="5" orient="horz" pos="3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24E0C"/>
    <a:srgbClr val="17ABE3"/>
    <a:srgbClr val="A20000"/>
    <a:srgbClr val="A40000"/>
    <a:srgbClr val="9E0000"/>
    <a:srgbClr val="C7450B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3" autoAdjust="0"/>
    <p:restoredTop sz="92756" autoAdjust="0"/>
  </p:normalViewPr>
  <p:slideViewPr>
    <p:cSldViewPr snapToGrid="0">
      <p:cViewPr varScale="1">
        <p:scale>
          <a:sx n="147" d="100"/>
          <a:sy n="147" d="100"/>
        </p:scale>
        <p:origin x="4716" y="120"/>
      </p:cViewPr>
      <p:guideLst>
        <p:guide pos="5440"/>
        <p:guide orient="horz" pos="640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动作值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Sheet1!$D$6</c:f>
              <c:strCache>
                <c:ptCount val="1"/>
                <c:pt idx="0">
                  <c:v>Action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Sheet1!$E$5:$I$5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Sheet1!$E$6:$I$6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D1-4E39-8594-807CF40D77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1162928"/>
        <c:axId val="597261688"/>
      </c:barChart>
      <c:catAx>
        <c:axId val="40116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7261688"/>
        <c:crosses val="autoZero"/>
        <c:auto val="1"/>
        <c:lblAlgn val="ctr"/>
        <c:lblOffset val="100"/>
        <c:noMultiLvlLbl val="0"/>
      </c:catAx>
      <c:valAx>
        <c:axId val="597261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116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优势函数值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Sheet1!$D$10</c:f>
              <c:strCache>
                <c:ptCount val="1"/>
                <c:pt idx="0">
                  <c:v>Advantageous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Sheet1!$E$9:$I$9</c:f>
              <c:strCache>
                <c:ptCount val="5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</c:strCache>
            </c:strRef>
          </c:cat>
          <c:val>
            <c:numRef>
              <c:f>Sheet1!$E$10:$I$10</c:f>
              <c:numCache>
                <c:formatCode>General</c:formatCode>
                <c:ptCount val="5"/>
                <c:pt idx="0">
                  <c:v>-2</c:v>
                </c:pt>
                <c:pt idx="1">
                  <c:v>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1E-43C2-A42C-DB0E638B69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0703928"/>
        <c:axId val="700701368"/>
      </c:barChart>
      <c:catAx>
        <c:axId val="700703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0701368"/>
        <c:crosses val="autoZero"/>
        <c:auto val="1"/>
        <c:lblAlgn val="ctr"/>
        <c:lblOffset val="100"/>
        <c:noMultiLvlLbl val="0"/>
      </c:catAx>
      <c:valAx>
        <c:axId val="700701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0703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2022/5/16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‹#›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R" panose="00020600040101010101" pitchFamily="18" charset="-122"/>
              </a:defRPr>
            </a:lvl1pPr>
          </a:lstStyle>
          <a:p>
            <a:fld id="{E86D8963-CFCD-4740-AF60-049850373CDF}" type="datetimeFigureOut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R" panose="00020600040101010101" pitchFamily="18" charset="-122"/>
              </a:defRPr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623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737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baseline="0" dirty="0">
                <a:latin typeface="NimbusRomNo9L-Regu"/>
              </a:rPr>
              <a:t>common random numbers (CRN) to reduce the variance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54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制作感谢页（伯禹</a:t>
            </a:r>
            <a:r>
              <a:rPr kumimoji="1" lang="en-US" altLang="zh-CN" dirty="0"/>
              <a:t>logo+</a:t>
            </a:r>
            <a:r>
              <a:rPr kumimoji="1" lang="zh-CN" altLang="en-US" dirty="0"/>
              <a:t>打造</a:t>
            </a:r>
            <a:r>
              <a:rPr kumimoji="1" lang="en-US" altLang="zh-CN" dirty="0"/>
              <a:t>AI</a:t>
            </a:r>
            <a:r>
              <a:rPr kumimoji="1" lang="zh-CN" altLang="en-US" dirty="0"/>
              <a:t>领域的黄埔军校）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78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900543" y="3863753"/>
            <a:ext cx="292569" cy="148948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C22E-9164-4696-9168-EDBA700053FC}" type="datetime1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464" y="11939"/>
            <a:ext cx="7870345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2444" y="1130300"/>
            <a:ext cx="8137922" cy="5006975"/>
          </a:xfrm>
        </p:spPr>
        <p:txBody>
          <a:bodyPr>
            <a:normAutofit/>
          </a:bodyPr>
          <a:lstStyle>
            <a:lvl1pPr>
              <a:defRPr sz="18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sz="16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>
              <a:defRPr sz="14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6D5035-281B-48A3-AAEF-370C250ED6CB}"/>
              </a:ext>
            </a:extLst>
          </p:cNvPr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6BE868-DEDB-446D-8061-DA06019D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</p:spTree>
    <p:extLst>
      <p:ext uri="{BB962C8B-B14F-4D97-AF65-F5344CB8AC3E}">
        <p14:creationId xmlns:p14="http://schemas.microsoft.com/office/powerpoint/2010/main" val="102775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B24-CB5B-412F-B128-4628C90E8BC1}" type="datetime1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10A5ED6-BA28-4AB3-9FFA-AD4263DD4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444" y="2"/>
            <a:ext cx="8137922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B87EDC-97F7-4F50-A29C-7C7880825747}"/>
              </a:ext>
            </a:extLst>
          </p:cNvPr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23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-1525233" y="558078"/>
            <a:ext cx="5606064" cy="5606064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-1040067" y="1043244"/>
            <a:ext cx="4635731" cy="4635731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3221" y="2050783"/>
            <a:ext cx="3179425" cy="32847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8196" y="2002626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13221" y="2820980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28196" y="2781327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13221" y="3599681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428196" y="3560028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313221" y="4378382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428196" y="4338729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14576" y="2471256"/>
            <a:ext cx="15860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kumimoji="1" lang="en-US" altLang="zh-CN" sz="5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  <a:endParaRPr kumimoji="1" lang="zh-CN" altLang="en-US" sz="2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9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 b="1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2059916" y="1068397"/>
            <a:ext cx="4616441" cy="4616441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2441307" y="1467919"/>
            <a:ext cx="3817398" cy="3817398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59916" y="2818892"/>
            <a:ext cx="4627179" cy="1220215"/>
          </a:xfrm>
        </p:spPr>
        <p:txBody>
          <a:bodyPr anchor="ctr" anchorCtr="0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3788" y="1993474"/>
            <a:ext cx="2812436" cy="82541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C22E-9164-4696-9168-EDBA700053FC}" type="datetime1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94464" y="11939"/>
            <a:ext cx="7870345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2444" y="1130300"/>
            <a:ext cx="8137922" cy="5006975"/>
          </a:xfrm>
        </p:spPr>
        <p:txBody>
          <a:bodyPr>
            <a:normAutofit/>
          </a:bodyPr>
          <a:lstStyle>
            <a:lvl1pPr>
              <a:defRPr sz="18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sz="16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>
              <a:defRPr sz="14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B24-CB5B-412F-B128-4628C90E8BC1}" type="datetime1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502444" y="2"/>
            <a:ext cx="8137922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983768" y="2782669"/>
            <a:ext cx="333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B0F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THANK YOU</a:t>
            </a:r>
            <a:endParaRPr lang="zh-CN" altLang="en-US" sz="3600" b="1" dirty="0">
              <a:solidFill>
                <a:srgbClr val="00B0F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186431" y="896645"/>
            <a:ext cx="8708994" cy="35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A9E9A2-5D3E-4A6D-98CA-FAD6AF8F5F4B}"/>
              </a:ext>
            </a:extLst>
          </p:cNvPr>
          <p:cNvSpPr/>
          <p:nvPr userDrawn="1"/>
        </p:nvSpPr>
        <p:spPr>
          <a:xfrm>
            <a:off x="1900543" y="3863753"/>
            <a:ext cx="292569" cy="148948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031BF2-35C7-4895-855F-57C2A3F4CC89}"/>
              </a:ext>
            </a:extLst>
          </p:cNvPr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20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031BF2-35C7-4895-855F-57C2A3F4CC89}"/>
              </a:ext>
            </a:extLst>
          </p:cNvPr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0851EE6-6491-074F-9A62-4AE5D275B554}"/>
              </a:ext>
            </a:extLst>
          </p:cNvPr>
          <p:cNvSpPr/>
          <p:nvPr userDrawn="1"/>
        </p:nvSpPr>
        <p:spPr>
          <a:xfrm>
            <a:off x="-1525233" y="558078"/>
            <a:ext cx="5606064" cy="5606064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8FCD97E-1210-8E49-A3E6-087A08B4628B}"/>
              </a:ext>
            </a:extLst>
          </p:cNvPr>
          <p:cNvSpPr/>
          <p:nvPr userDrawn="1"/>
        </p:nvSpPr>
        <p:spPr>
          <a:xfrm>
            <a:off x="-1040067" y="1043244"/>
            <a:ext cx="4635731" cy="4635731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1EBC602-977D-2E4D-936A-A720A33E5F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13221" y="2050783"/>
            <a:ext cx="3179425" cy="32847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F59A00-FC52-814E-A4FA-34A355682DE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28196" y="2002626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1F8E2B3-1AF5-E344-9FEB-7D9BBB6B1F0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313221" y="2820980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14E4CE0-1183-7E42-9C8E-632D338645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28196" y="2781327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537913-5FDE-4740-ACDA-21BC9AFC23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313221" y="3599681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2D1555A-987F-1743-9074-0F1426D22CF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28196" y="3560028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40BCFD9-ACBE-844E-8E38-48C32DA5031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313221" y="4378382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E7C2FB-9784-AB48-823F-3E3087D8251E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428196" y="4338729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A7512E-A300-6949-8394-88CC02088232}"/>
              </a:ext>
            </a:extLst>
          </p:cNvPr>
          <p:cNvSpPr txBox="1"/>
          <p:nvPr userDrawn="1"/>
        </p:nvSpPr>
        <p:spPr>
          <a:xfrm>
            <a:off x="514576" y="2471256"/>
            <a:ext cx="15860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kumimoji="1" lang="en-US" altLang="zh-CN" sz="5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  <a:endParaRPr kumimoji="1" lang="zh-CN" altLang="en-US" sz="2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9635D535-85FB-5F46-8B39-8C156F6830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 b="1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27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031BF2-35C7-4895-855F-57C2A3F4CC89}"/>
              </a:ext>
            </a:extLst>
          </p:cNvPr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3BB3B47-2B46-D249-B092-A9CCE28AAB2F}"/>
              </a:ext>
            </a:extLst>
          </p:cNvPr>
          <p:cNvSpPr/>
          <p:nvPr userDrawn="1"/>
        </p:nvSpPr>
        <p:spPr>
          <a:xfrm>
            <a:off x="2059916" y="1068397"/>
            <a:ext cx="4616441" cy="4616441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3102EB-F9B9-1143-9E23-3112F527DD90}"/>
              </a:ext>
            </a:extLst>
          </p:cNvPr>
          <p:cNvSpPr/>
          <p:nvPr userDrawn="1"/>
        </p:nvSpPr>
        <p:spPr>
          <a:xfrm>
            <a:off x="2441307" y="1467919"/>
            <a:ext cx="3817398" cy="3817398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D84D06-D058-6E4F-822A-0988906D4D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59916" y="2818892"/>
            <a:ext cx="4627179" cy="1220215"/>
          </a:xfrm>
        </p:spPr>
        <p:txBody>
          <a:bodyPr anchor="ctr" anchorCtr="0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61A469E-ED3F-5643-941D-D33FA4BF16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3788" y="1993474"/>
            <a:ext cx="2812436" cy="82541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023EE441-02DB-0A49-B917-B01072C7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29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2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1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6240464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7EA80D07-DD1C-4394-B772-7A3A4926BCD2}" type="datetime1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3" y="6240464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Boyu.AI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</p:sldLayoutIdLst>
  <p:hf hdr="0" dt="0"/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2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1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51299" y="6240464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7EA80D07-DD1C-4394-B772-7A3A4926BCD2}" type="datetime1">
              <a:rPr lang="zh-CN" altLang="en-US" smtClean="0"/>
              <a:pPr/>
              <a:t>2022/5/16</a:t>
            </a:fld>
            <a:endParaRPr lang="zh-CN" alt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443" y="6240464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Boyu.AI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49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97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2" r:id="rId4"/>
    <p:sldLayoutId id="2147483683" r:id="rId5"/>
  </p:sldLayoutIdLs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5440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medium.com/emergent-future/simple-reinforcement-learning-with-tensorflow-part-8-asynchronous-actor-critic-agents-a3c-c88f72a5e9f2" TargetMode="Externa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mergent-future/simple-reinforcement-learning-with-tensorflow-part-8-asynchronous-actor-critic-agents-a3c-c88f72a5e9f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00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0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4.png"/><Relationship Id="rId7" Type="http://schemas.openxmlformats.org/officeDocument/2006/relationships/image" Target="../media/image17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6" Type="http://schemas.openxmlformats.org/officeDocument/2006/relationships/image" Target="../media/image162.png"/><Relationship Id="rId5" Type="http://schemas.openxmlformats.org/officeDocument/2006/relationships/image" Target="../media/image150.png"/><Relationship Id="rId9" Type="http://schemas.openxmlformats.org/officeDocument/2006/relationships/image" Target="../media/image19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6" Type="http://schemas.openxmlformats.org/officeDocument/2006/relationships/image" Target="../media/image250.png"/><Relationship Id="rId5" Type="http://schemas.openxmlformats.org/officeDocument/2006/relationships/image" Target="../media/image2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9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6347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7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110.png"/><Relationship Id="rId4" Type="http://schemas.openxmlformats.org/officeDocument/2006/relationships/image" Target="../media/image1000.png"/><Relationship Id="rId9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00.png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.emf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17728" y="4053047"/>
            <a:ext cx="6209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深度强化学习策略方法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3115"/>
            <a:ext cx="588515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A218AF-4E0B-46A9-B4FA-11ABC544612C}"/>
              </a:ext>
            </a:extLst>
          </p:cNvPr>
          <p:cNvSpPr txBox="1"/>
          <p:nvPr/>
        </p:nvSpPr>
        <p:spPr>
          <a:xfrm>
            <a:off x="2317728" y="730136"/>
            <a:ext cx="5887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强化学习</a:t>
            </a:r>
            <a:r>
              <a:rPr lang="en-US" altLang="zh-CN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2022</a:t>
            </a:r>
          </a:p>
          <a:p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第</a:t>
            </a:r>
            <a:r>
              <a:rPr lang="en-US" altLang="zh-CN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8</a:t>
            </a:r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节</a:t>
            </a:r>
            <a:endParaRPr lang="zh-CN" altLang="en-US" sz="40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290B1-B0B9-4B1B-9B40-8F86C1E93176}"/>
              </a:ext>
            </a:extLst>
          </p:cNvPr>
          <p:cNvSpPr txBox="1"/>
          <p:nvPr/>
        </p:nvSpPr>
        <p:spPr>
          <a:xfrm>
            <a:off x="2324816" y="1785532"/>
            <a:ext cx="5492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涉及知识点：</a:t>
            </a:r>
            <a:endParaRPr lang="en-US" altLang="zh-CN" sz="3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基于神经网络的策略梯度、</a:t>
            </a:r>
            <a:r>
              <a:rPr lang="en-US" altLang="zh-CN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A3C</a:t>
            </a: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、确定性梯度策略、深度确定性策略梯度、</a:t>
            </a:r>
            <a:r>
              <a:rPr lang="en-US" altLang="zh-CN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TRPO</a:t>
            </a: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PPO</a:t>
            </a:r>
          </a:p>
        </p:txBody>
      </p:sp>
    </p:spTree>
    <p:extLst>
      <p:ext uri="{BB962C8B-B14F-4D97-AF65-F5344CB8AC3E}">
        <p14:creationId xmlns:p14="http://schemas.microsoft.com/office/powerpoint/2010/main" val="170874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A3C</a:t>
            </a:r>
            <a:endParaRPr lang="zh-CN" altLang="en-US" sz="40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6B5E5303-3B62-43E6-B88A-B3215FF4C5A4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28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复习：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Actor-Critic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635" y="1271823"/>
                <a:ext cx="8487445" cy="4820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Actor-Critic</a:t>
                </a: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的思想</a:t>
                </a: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REINFORCE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策略梯度方法：使用</a:t>
                </a:r>
                <a:r>
                  <a:rPr lang="zh-CN" altLang="en-US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蒙特卡罗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采样直接估计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的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为什么不建立一个可训练的值函数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Φ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来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完成这个估计过程？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演员</a:t>
                </a: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（</a:t>
                </a:r>
                <a:r>
                  <a:rPr lang="en-US" altLang="zh-CN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Actor</a:t>
                </a: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）和评论家（</a:t>
                </a:r>
                <a:r>
                  <a:rPr lang="en-US" altLang="zh-CN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Critic</a:t>
                </a: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5" y="1271823"/>
                <a:ext cx="8487445" cy="4820752"/>
              </a:xfrm>
              <a:prstGeom prst="rect">
                <a:avLst/>
              </a:prstGeom>
              <a:blipFill>
                <a:blip r:embed="rId4"/>
                <a:stretch>
                  <a:fillRect l="-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/>
          <p:cNvSpPr/>
          <p:nvPr/>
        </p:nvSpPr>
        <p:spPr>
          <a:xfrm>
            <a:off x="681738" y="3491193"/>
            <a:ext cx="7844119" cy="2197797"/>
          </a:xfrm>
          <a:prstGeom prst="round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0DC718-3993-4229-B6AA-D6343E0D990C}"/>
              </a:ext>
            </a:extLst>
          </p:cNvPr>
          <p:cNvGrpSpPr/>
          <p:nvPr/>
        </p:nvGrpSpPr>
        <p:grpSpPr>
          <a:xfrm>
            <a:off x="962226" y="3790345"/>
            <a:ext cx="1873770" cy="1243397"/>
            <a:chOff x="1008887" y="3099461"/>
            <a:chExt cx="1873770" cy="1243397"/>
          </a:xfrm>
        </p:grpSpPr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8CE516A3-934A-4F68-BF8F-812D9D46C76C}"/>
                </a:ext>
              </a:extLst>
            </p:cNvPr>
            <p:cNvSpPr txBox="1"/>
            <p:nvPr/>
          </p:nvSpPr>
          <p:spPr>
            <a:xfrm>
              <a:off x="1008887" y="3142529"/>
              <a:ext cx="18737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演员</a:t>
              </a:r>
              <a:endPara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endParaRPr lang="en-US" altLang="zh-CN" dirty="0">
                <a:solidFill>
                  <a:srgbClr val="00B0F0"/>
                </a:solidFill>
              </a:endParaRPr>
            </a:p>
            <a:p>
              <a:r>
                <a:rPr lang="zh-CN" altLang="en-US" dirty="0">
                  <a:solidFill>
                    <a:srgbClr val="00B0F0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采取动作使评论家满意的策略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EA93FD5-8019-47FC-900D-1F7A4FF71599}"/>
                    </a:ext>
                  </a:extLst>
                </p:cNvPr>
                <p:cNvSpPr txBox="1"/>
                <p:nvPr/>
              </p:nvSpPr>
              <p:spPr>
                <a:xfrm>
                  <a:off x="1777900" y="3099461"/>
                  <a:ext cx="10190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EA93FD5-8019-47FC-900D-1F7A4FF715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900" y="3099461"/>
                  <a:ext cx="101906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24A318-B1DC-454E-B275-E2B5EC40B7C9}"/>
              </a:ext>
            </a:extLst>
          </p:cNvPr>
          <p:cNvGrpSpPr/>
          <p:nvPr/>
        </p:nvGrpSpPr>
        <p:grpSpPr>
          <a:xfrm>
            <a:off x="6457949" y="3780193"/>
            <a:ext cx="1913585" cy="1487480"/>
            <a:chOff x="939709" y="3094636"/>
            <a:chExt cx="1913585" cy="1487480"/>
          </a:xfrm>
        </p:grpSpPr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4D5CD014-7714-4FCB-BED2-0BEB426A65B5}"/>
                </a:ext>
              </a:extLst>
            </p:cNvPr>
            <p:cNvSpPr txBox="1"/>
            <p:nvPr/>
          </p:nvSpPr>
          <p:spPr>
            <a:xfrm>
              <a:off x="939709" y="3104788"/>
              <a:ext cx="187377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评论家</a:t>
              </a:r>
              <a:endPara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endParaRPr lang="en-US" altLang="zh-CN" dirty="0">
                <a:solidFill>
                  <a:srgbClr val="00B0F0"/>
                </a:solidFill>
              </a:endParaRPr>
            </a:p>
            <a:p>
              <a:r>
                <a:rPr lang="zh-CN" altLang="en-US" dirty="0">
                  <a:solidFill>
                    <a:srgbClr val="00B0F0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学会准确估计演员策略所采取动作价值的值函数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3EEFB8E-A437-4680-8221-A6670A4FD66D}"/>
                    </a:ext>
                  </a:extLst>
                </p:cNvPr>
                <p:cNvSpPr txBox="1"/>
                <p:nvPr/>
              </p:nvSpPr>
              <p:spPr>
                <a:xfrm>
                  <a:off x="1775948" y="3094636"/>
                  <a:ext cx="10773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3EEFB8E-A437-4680-8221-A6670A4FD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948" y="3094636"/>
                  <a:ext cx="1077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图片 4">
            <a:extLst>
              <a:ext uri="{FF2B5EF4-FFF2-40B4-BE49-F238E27FC236}">
                <a16:creationId xmlns:a16="http://schemas.microsoft.com/office/drawing/2014/main" id="{07617FEF-60FD-4EDF-9815-51A47882EF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5498" y="3491193"/>
            <a:ext cx="3203446" cy="219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2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复习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A2C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：优势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Actor-Critic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636" y="1271823"/>
                <a:ext cx="8136730" cy="4820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思想：</a:t>
                </a:r>
                <a:r>
                  <a:rPr lang="zh-CN" altLang="en-US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通过减去一个基线函数来标准化评论家的打分</a:t>
                </a:r>
                <a:endParaRPr lang="en-US" altLang="zh-CN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更多信息指导：降低较差动作概率，提高较优动作概率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进一步降低方差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优势函数（</a:t>
                </a:r>
                <a:r>
                  <a:rPr lang="en-US" altLang="zh-CN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Advantage</a:t>
                </a:r>
                <a:r>
                  <a:rPr lang="zh-CN" altLang="en-US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Function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" y="1271823"/>
                <a:ext cx="8136730" cy="4820752"/>
              </a:xfrm>
              <a:prstGeom prst="rect">
                <a:avLst/>
              </a:prstGeom>
              <a:blipFill>
                <a:blip r:embed="rId4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图表 6">
            <a:extLst>
              <a:ext uri="{FF2B5EF4-FFF2-40B4-BE49-F238E27FC236}">
                <a16:creationId xmlns:a16="http://schemas.microsoft.com/office/drawing/2014/main" id="{153589EA-61EF-4385-9637-DE8D75C4CB66}"/>
              </a:ext>
            </a:extLst>
          </p:cNvPr>
          <p:cNvGraphicFramePr>
            <a:graphicFrameLocks/>
          </p:cNvGraphicFramePr>
          <p:nvPr/>
        </p:nvGraphicFramePr>
        <p:xfrm>
          <a:off x="1164772" y="3928199"/>
          <a:ext cx="3178627" cy="191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图表 7">
            <a:extLst>
              <a:ext uri="{FF2B5EF4-FFF2-40B4-BE49-F238E27FC236}">
                <a16:creationId xmlns:a16="http://schemas.microsoft.com/office/drawing/2014/main" id="{890BD87F-798F-45D0-A9F6-A41FF9655164}"/>
              </a:ext>
            </a:extLst>
          </p:cNvPr>
          <p:cNvGraphicFramePr>
            <a:graphicFrameLocks/>
          </p:cNvGraphicFramePr>
          <p:nvPr/>
        </p:nvGraphicFramePr>
        <p:xfrm>
          <a:off x="4572000" y="3928199"/>
          <a:ext cx="3194957" cy="191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88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A3C: </a:t>
            </a:r>
            <a:r>
              <a:rPr lang="zh-CN" altLang="en-US" dirty="0"/>
              <a:t>异步</a:t>
            </a:r>
            <a:r>
              <a:rPr lang="en-US" altLang="zh-CN" dirty="0"/>
              <a:t>A2C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219983"/>
                <a:ext cx="8137922" cy="49362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A3C</a:t>
                </a: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代表了异步优势动作评价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（</a:t>
                </a:r>
                <a:r>
                  <a:rPr lang="en-US" altLang="zh-CN" dirty="0"/>
                  <a:t>Asynchronous Advantage Actor Critic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异步（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Asynchronous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）：因为算法涉及并行执行一组环境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优势（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Advantage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）：因为策略梯度的更新使用优势函数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动作评价（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Actor Critic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）：因为这是一种动作评价（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actor-critic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）方法，它涉及一个在学得的状态值函数帮助下进行更新的策略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𝜋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𝑣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𝐴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19983"/>
                <a:ext cx="8137922" cy="4936268"/>
              </a:xfrm>
              <a:prstGeom prst="rect">
                <a:avLst/>
              </a:prstGeom>
              <a:blipFill>
                <a:blip r:embed="rId4"/>
                <a:stretch>
                  <a:fillRect l="-449" r="-1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3">
            <a:extLst>
              <a:ext uri="{FF2B5EF4-FFF2-40B4-BE49-F238E27FC236}">
                <a16:creationId xmlns:a16="http://schemas.microsoft.com/office/drawing/2014/main" id="{6F54359D-0DBB-4B2E-9F45-F8A1E1BB3976}"/>
              </a:ext>
            </a:extLst>
          </p:cNvPr>
          <p:cNvSpPr/>
          <p:nvPr/>
        </p:nvSpPr>
        <p:spPr>
          <a:xfrm>
            <a:off x="449705" y="6216695"/>
            <a:ext cx="68205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hlinkClick r:id="rId5"/>
              </a:rPr>
              <a:t>https://medium.com/emergent-future/simple-reinforcement-learning-with-tensorflow-part-8-asynchronous-actor-critic-agents-a3c-c88f72a5e9f2</a:t>
            </a:r>
            <a:endParaRPr lang="zh-CN" altLang="en-US" sz="10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33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miro.medium.com/max/2436/1*YtnGhtSAMnnHSL8PvS7t_w.png">
            <a:extLst>
              <a:ext uri="{FF2B5EF4-FFF2-40B4-BE49-F238E27FC236}">
                <a16:creationId xmlns:a16="http://schemas.microsoft.com/office/drawing/2014/main" id="{7CA48F3D-35D7-414F-80A7-DE74017B0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" b="3557"/>
          <a:stretch/>
        </p:blipFill>
        <p:spPr bwMode="auto">
          <a:xfrm>
            <a:off x="1529301" y="1086785"/>
            <a:ext cx="6175643" cy="505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A3C: </a:t>
            </a:r>
            <a:r>
              <a:rPr lang="zh-CN" altLang="en-US" dirty="0"/>
              <a:t>异步</a:t>
            </a:r>
            <a:r>
              <a:rPr lang="en-US" altLang="zh-CN" dirty="0"/>
              <a:t>A2C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6F54359D-0DBB-4B2E-9F45-F8A1E1BB3976}"/>
              </a:ext>
            </a:extLst>
          </p:cNvPr>
          <p:cNvSpPr/>
          <p:nvPr/>
        </p:nvSpPr>
        <p:spPr>
          <a:xfrm>
            <a:off x="449705" y="6216695"/>
            <a:ext cx="68205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hlinkClick r:id="rId3"/>
              </a:rPr>
              <a:t>https://medium.com/emergent-future/simple-reinforcement-learning-with-tensorflow-part-8-asynchronous-actor-critic-agents-a3c-c88f72a5e9f2</a:t>
            </a:r>
            <a:endParaRPr lang="zh-CN" altLang="en-US" sz="10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19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A3C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B9FC4B1F-E43E-4BA4-88D0-5C639C0B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6" y="1077039"/>
            <a:ext cx="7974048" cy="5331795"/>
          </a:xfrm>
          <a:prstGeom prst="rect">
            <a:avLst/>
          </a:prstGeom>
        </p:spPr>
      </p:pic>
      <p:sp>
        <p:nvSpPr>
          <p:cNvPr id="5" name="矩形 3">
            <a:extLst>
              <a:ext uri="{FF2B5EF4-FFF2-40B4-BE49-F238E27FC236}">
                <a16:creationId xmlns:a16="http://schemas.microsoft.com/office/drawing/2014/main" id="{E184790A-6B42-40CD-A97F-50082E708A48}"/>
              </a:ext>
            </a:extLst>
          </p:cNvPr>
          <p:cNvSpPr/>
          <p:nvPr/>
        </p:nvSpPr>
        <p:spPr>
          <a:xfrm>
            <a:off x="389745" y="6418605"/>
            <a:ext cx="6820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0B0F0"/>
                </a:solidFill>
              </a:rPr>
              <a:t>Volodymyr </a:t>
            </a:r>
            <a:r>
              <a:rPr lang="en-US" altLang="zh-CN" sz="1050" dirty="0" err="1">
                <a:solidFill>
                  <a:srgbClr val="00B0F0"/>
                </a:solidFill>
              </a:rPr>
              <a:t>Mnih</a:t>
            </a:r>
            <a:r>
              <a:rPr lang="en-US" altLang="zh-CN" sz="1050" dirty="0">
                <a:solidFill>
                  <a:srgbClr val="00B0F0"/>
                </a:solidFill>
              </a:rPr>
              <a:t> et al. Asynchronous Methods for Deep Reinforcement Learning. NIPS 2016.</a:t>
            </a:r>
            <a:endParaRPr lang="zh-CN" altLang="en-US" sz="10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1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D6DCD6-19E0-4200-A366-54BE7A26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4CDA1CF-6D96-4FCF-B5E0-47DED57D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22" y="2"/>
            <a:ext cx="7862444" cy="1028699"/>
          </a:xfrm>
        </p:spPr>
        <p:txBody>
          <a:bodyPr/>
          <a:lstStyle/>
          <a:p>
            <a:r>
              <a:rPr lang="en-US" altLang="zh-CN" dirty="0"/>
              <a:t>A3C</a:t>
            </a:r>
            <a:r>
              <a:rPr lang="zh-CN" altLang="en-US" dirty="0"/>
              <a:t>对比实验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8D724-B3E1-4972-8B84-96AFFAD3C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329"/>
            <a:ext cx="9144000" cy="20922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B9BF75F-BF92-4CFE-82BB-AA4EAF2CE0F0}"/>
              </a:ext>
            </a:extLst>
          </p:cNvPr>
          <p:cNvSpPr/>
          <p:nvPr/>
        </p:nvSpPr>
        <p:spPr>
          <a:xfrm>
            <a:off x="502443" y="3338545"/>
            <a:ext cx="8154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a single Nvidia K40 GPU while the asynchronous methods were trained using 16 CPU cores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7B3594-79B6-4A9F-8DB6-50AD3C5CE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2" y="3762935"/>
            <a:ext cx="5536406" cy="22354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8E27532-8D07-4FC4-8911-19CB100F9351}"/>
              </a:ext>
            </a:extLst>
          </p:cNvPr>
          <p:cNvSpPr/>
          <p:nvPr/>
        </p:nvSpPr>
        <p:spPr>
          <a:xfrm>
            <a:off x="907576" y="5926535"/>
            <a:ext cx="5179325" cy="31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NimbusRomNo9L-Regu"/>
              </a:rPr>
              <a:t>Mean and median human-normalized scores on 57 Atari games</a:t>
            </a:r>
            <a:endParaRPr lang="zh-CN" altLang="en-US" sz="1400" dirty="0"/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42DB3EB4-9624-4682-AD00-6B79282AAC42}"/>
              </a:ext>
            </a:extLst>
          </p:cNvPr>
          <p:cNvSpPr/>
          <p:nvPr/>
        </p:nvSpPr>
        <p:spPr>
          <a:xfrm>
            <a:off x="389745" y="6418605"/>
            <a:ext cx="6820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0B0F0"/>
                </a:solidFill>
              </a:rPr>
              <a:t>Volodymyr </a:t>
            </a:r>
            <a:r>
              <a:rPr lang="en-US" altLang="zh-CN" sz="1050" dirty="0" err="1">
                <a:solidFill>
                  <a:srgbClr val="00B0F0"/>
                </a:solidFill>
              </a:rPr>
              <a:t>Mnih</a:t>
            </a:r>
            <a:r>
              <a:rPr lang="en-US" altLang="zh-CN" sz="1050" dirty="0">
                <a:solidFill>
                  <a:srgbClr val="00B0F0"/>
                </a:solidFill>
              </a:rPr>
              <a:t> et al. Asynchronous Methods for Deep Reinforcement Learning. NIPS 2016.</a:t>
            </a:r>
            <a:endParaRPr lang="zh-CN" altLang="en-US" sz="1050" dirty="0">
              <a:solidFill>
                <a:srgbClr val="00B0F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D39F42-B3B2-4D86-BF75-9E2C79D1DE0B}"/>
              </a:ext>
            </a:extLst>
          </p:cNvPr>
          <p:cNvSpPr/>
          <p:nvPr/>
        </p:nvSpPr>
        <p:spPr>
          <a:xfrm>
            <a:off x="6604048" y="5380209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16 CPU cores and no GPU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D37B6A-ECEC-49CB-8ADC-88183170C4DB}"/>
              </a:ext>
            </a:extLst>
          </p:cNvPr>
          <p:cNvSpPr/>
          <p:nvPr/>
        </p:nvSpPr>
        <p:spPr>
          <a:xfrm>
            <a:off x="6766731" y="4476865"/>
            <a:ext cx="15648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NimbusRomNo9L-Regu"/>
              </a:rPr>
              <a:t>Nvidia K40 GPUs</a:t>
            </a:r>
            <a:endParaRPr lang="zh-CN" altLang="en-US" sz="1600" dirty="0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F4E73BAA-DED8-4D4C-BD43-12ABBE0EC8FF}"/>
              </a:ext>
            </a:extLst>
          </p:cNvPr>
          <p:cNvSpPr/>
          <p:nvPr/>
        </p:nvSpPr>
        <p:spPr>
          <a:xfrm>
            <a:off x="6314328" y="4135272"/>
            <a:ext cx="229773" cy="101926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A9BF482-8CA7-4829-9048-7F1E808E4966}"/>
              </a:ext>
            </a:extLst>
          </p:cNvPr>
          <p:cNvSpPr/>
          <p:nvPr/>
        </p:nvSpPr>
        <p:spPr>
          <a:xfrm>
            <a:off x="6314328" y="5229436"/>
            <a:ext cx="229773" cy="6325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2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确定性策略梯度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A147DA2A-8D7F-40AF-8801-FC53AC705F78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96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深度强化学习的分类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502442" y="1219983"/>
            <a:ext cx="8137923" cy="4936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基于价值的方法</a:t>
            </a: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深度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Q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网络及其扩展</a:t>
            </a: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基于随机策略的方法</a:t>
            </a: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使用神经网络的策略梯度，自然策略梯度，信任区域策略优化（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TRPO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），近端策略优化（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），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A3C</a:t>
            </a: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基于确定性策略的方法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确定性策略梯度（</a:t>
            </a:r>
            <a:r>
              <a:rPr lang="en-US" altLang="zh-CN" b="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DPG</a:t>
            </a:r>
            <a:r>
              <a:rPr lang="zh-CN" altLang="en-US" b="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），</a:t>
            </a:r>
            <a:r>
              <a:rPr lang="en-US" altLang="zh-CN" b="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DDPG</a:t>
            </a:r>
          </a:p>
        </p:txBody>
      </p:sp>
    </p:spTree>
    <p:extLst>
      <p:ext uri="{BB962C8B-B14F-4D97-AF65-F5344CB8AC3E}">
        <p14:creationId xmlns:p14="http://schemas.microsoft.com/office/powerpoint/2010/main" val="154189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随机策略与确定性策略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502442" y="1219983"/>
            <a:ext cx="8487445" cy="4936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随机策略</a:t>
            </a: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确定性策略</a:t>
            </a: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0C228-D6D5-4BA0-AA0C-07576D1F5581}"/>
              </a:ext>
            </a:extLst>
          </p:cNvPr>
          <p:cNvSpPr txBox="1"/>
          <p:nvPr/>
        </p:nvSpPr>
        <p:spPr>
          <a:xfrm>
            <a:off x="824836" y="190386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对于离散动作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98C2C-13CE-4F22-8959-EC3C3BC091F5}"/>
              </a:ext>
            </a:extLst>
          </p:cNvPr>
          <p:cNvSpPr txBox="1"/>
          <p:nvPr/>
        </p:nvSpPr>
        <p:spPr>
          <a:xfrm>
            <a:off x="824836" y="260337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对于连续动作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DE4965-C81F-4E16-A590-182F104F7BCF}"/>
                  </a:ext>
                </a:extLst>
              </p:cNvPr>
              <p:cNvSpPr txBox="1"/>
              <p:nvPr/>
            </p:nvSpPr>
            <p:spPr>
              <a:xfrm>
                <a:off x="2816295" y="1736708"/>
                <a:ext cx="3511409" cy="734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′)}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DE4965-C81F-4E16-A590-182F104F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295" y="1736708"/>
                <a:ext cx="3511409" cy="734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8333E7-880B-434C-B2F2-13AE8D30FCDE}"/>
                  </a:ext>
                </a:extLst>
              </p:cNvPr>
              <p:cNvSpPr txBox="1"/>
              <p:nvPr/>
            </p:nvSpPr>
            <p:spPr>
              <a:xfrm>
                <a:off x="2816295" y="2525529"/>
                <a:ext cx="3633046" cy="555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8333E7-880B-434C-B2F2-13AE8D30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295" y="2525529"/>
                <a:ext cx="3633046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576FCD-34BB-4FEE-8D29-C02D210C273F}"/>
              </a:ext>
            </a:extLst>
          </p:cNvPr>
          <p:cNvSpPr txBox="1"/>
          <p:nvPr/>
        </p:nvSpPr>
        <p:spPr>
          <a:xfrm>
            <a:off x="833444" y="407472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对于离散动作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4573F-B985-4BB1-94AD-B605619E4ABC}"/>
              </a:ext>
            </a:extLst>
          </p:cNvPr>
          <p:cNvSpPr txBox="1"/>
          <p:nvPr/>
        </p:nvSpPr>
        <p:spPr>
          <a:xfrm>
            <a:off x="833444" y="477422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对于连续动作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1D9B7E-9CFB-4E6E-B765-EAED4E3662C4}"/>
                  </a:ext>
                </a:extLst>
              </p:cNvPr>
              <p:cNvSpPr txBox="1"/>
              <p:nvPr/>
            </p:nvSpPr>
            <p:spPr>
              <a:xfrm>
                <a:off x="3007148" y="4069243"/>
                <a:ext cx="3129703" cy="494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1D9B7E-9CFB-4E6E-B765-EAED4E36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48" y="4069243"/>
                <a:ext cx="3129703" cy="4949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9F70F-6210-49A0-B293-26B3B0C820F0}"/>
                  </a:ext>
                </a:extLst>
              </p:cNvPr>
              <p:cNvSpPr txBox="1"/>
              <p:nvPr/>
            </p:nvSpPr>
            <p:spPr>
              <a:xfrm>
                <a:off x="3616013" y="4760054"/>
                <a:ext cx="14941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9F70F-6210-49A0-B293-26B3B0C82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013" y="4760054"/>
                <a:ext cx="1494127" cy="400110"/>
              </a:xfrm>
              <a:prstGeom prst="rect">
                <a:avLst/>
              </a:prstGeom>
              <a:blipFill>
                <a:blip r:embed="rId7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B5FAD557-C60E-42FF-A552-95482AE0431D}"/>
              </a:ext>
            </a:extLst>
          </p:cNvPr>
          <p:cNvSpPr txBox="1"/>
          <p:nvPr/>
        </p:nvSpPr>
        <p:spPr>
          <a:xfrm>
            <a:off x="6327703" y="414743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不可微</a:t>
            </a:r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id="{EEC46D84-2B99-49AB-999F-488D975FE7CE}"/>
              </a:ext>
            </a:extLst>
          </p:cNvPr>
          <p:cNvSpPr txBox="1"/>
          <p:nvPr/>
        </p:nvSpPr>
        <p:spPr>
          <a:xfrm>
            <a:off x="6327703" y="47908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可微</a:t>
            </a:r>
          </a:p>
        </p:txBody>
      </p:sp>
    </p:spTree>
    <p:extLst>
      <p:ext uri="{BB962C8B-B14F-4D97-AF65-F5344CB8AC3E}">
        <p14:creationId xmlns:p14="http://schemas.microsoft.com/office/powerpoint/2010/main" val="52050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475200"/>
            <a:ext cx="8137922" cy="553500"/>
          </a:xfrm>
        </p:spPr>
        <p:txBody>
          <a:bodyPr/>
          <a:lstStyle/>
          <a:p>
            <a:r>
              <a:rPr lang="zh-CN" altLang="en-US" dirty="0"/>
              <a:t>课程大纲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7ABE3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7ABE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296DFD-E508-42FA-958A-3E7E11E25FD0}"/>
              </a:ext>
            </a:extLst>
          </p:cNvPr>
          <p:cNvSpPr/>
          <p:nvPr/>
        </p:nvSpPr>
        <p:spPr>
          <a:xfrm>
            <a:off x="4574342" y="1375401"/>
            <a:ext cx="4107305" cy="447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524147-056F-43D7-83E9-6329A912AA9F}"/>
              </a:ext>
            </a:extLst>
          </p:cNvPr>
          <p:cNvSpPr/>
          <p:nvPr/>
        </p:nvSpPr>
        <p:spPr>
          <a:xfrm>
            <a:off x="389744" y="1375401"/>
            <a:ext cx="4107305" cy="4471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/>
              <a:cs typeface="+mn-cs"/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35F314D7-0FDD-4D89-AF44-585DD2B76D8D}"/>
              </a:ext>
            </a:extLst>
          </p:cNvPr>
          <p:cNvSpPr txBox="1">
            <a:spLocks/>
          </p:cNvSpPr>
          <p:nvPr/>
        </p:nvSpPr>
        <p:spPr>
          <a:xfrm>
            <a:off x="550129" y="2161303"/>
            <a:ext cx="3886200" cy="3833293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强化学习、探索与利用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MDP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和动态规划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值函数估计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无模型控制方法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规划与学习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参数化的值函数和策略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深度强化学习价值方法</a:t>
            </a:r>
            <a:endParaRPr lang="en-US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ea typeface="阿里巴巴普惠体 R" panose="00020600040101010101"/>
              </a:rPr>
              <a:t>深度强化学习策略方法</a:t>
            </a:r>
            <a:endParaRPr lang="en-US" altLang="zh-CN" sz="2400" dirty="0">
              <a:solidFill>
                <a:srgbClr val="FF0000"/>
              </a:solidFill>
              <a:ea typeface="阿里巴巴普惠体 R" panose="00020600040101010101"/>
            </a:endParaRP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6D3298F2-5082-4464-B494-69D8F2C400B7}"/>
              </a:ext>
            </a:extLst>
          </p:cNvPr>
          <p:cNvSpPr txBox="1">
            <a:spLocks/>
          </p:cNvSpPr>
          <p:nvPr/>
        </p:nvSpPr>
        <p:spPr>
          <a:xfrm>
            <a:off x="4629150" y="2161303"/>
            <a:ext cx="4190510" cy="3893253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ea typeface="阿里巴巴普惠体 R" panose="00020600040101010101"/>
              </a:rPr>
              <a:t>  9.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基于模型的深度强化学习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10.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模仿学习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indent="0">
              <a:buNone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11.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离线强化学习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12.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参数化动作空间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13.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目标导向的强化学习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14.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多智能体强化学习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15.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强化学习大模型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16.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技术交流与回顾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22843E-8B2C-474B-B4E6-1BF440AA651B}"/>
              </a:ext>
            </a:extLst>
          </p:cNvPr>
          <p:cNvSpPr/>
          <p:nvPr/>
        </p:nvSpPr>
        <p:spPr>
          <a:xfrm>
            <a:off x="902675" y="1397001"/>
            <a:ext cx="30814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/>
                <a:cs typeface="+mn-cs"/>
              </a:rPr>
              <a:t>强化学习基础部分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C5F941-010B-4E6A-B42B-E0A68B592CA6}"/>
              </a:ext>
            </a:extLst>
          </p:cNvPr>
          <p:cNvSpPr/>
          <p:nvPr/>
        </p:nvSpPr>
        <p:spPr>
          <a:xfrm>
            <a:off x="5400966" y="1397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/>
                <a:cs typeface="+mn-cs"/>
              </a:rPr>
              <a:t>强化学习前沿部分</a:t>
            </a:r>
          </a:p>
        </p:txBody>
      </p:sp>
    </p:spTree>
    <p:extLst>
      <p:ext uri="{BB962C8B-B14F-4D97-AF65-F5344CB8AC3E}">
        <p14:creationId xmlns:p14="http://schemas.microsoft.com/office/powerpoint/2010/main" val="369960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确定性策略梯度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3" y="1219983"/>
                <a:ext cx="8137922" cy="49362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用于估计</a:t>
                </a:r>
                <a:r>
                  <a:rPr lang="zh-CN" altLang="en-US" dirty="0">
                    <a:solidFill>
                      <a:schemeClr val="accent2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</a:t>
                </a:r>
                <a:r>
                  <a:rPr lang="en-US" altLang="zh-CN" dirty="0">
                    <a:solidFill>
                      <a:schemeClr val="accent2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-</a:t>
                </a:r>
                <a:r>
                  <a:rPr lang="zh-CN" altLang="en-US" dirty="0">
                    <a:solidFill>
                      <a:schemeClr val="accent2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动作值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的评论家（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critic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）模块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𝑤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≃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𝑤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确定性策略</a:t>
                </a: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确定性策略梯度定理</a:t>
                </a: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𝑤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𝑤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]</m:t>
                      </m:r>
                    </m:oMath>
                  </m:oMathPara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219983"/>
                <a:ext cx="8137922" cy="4936268"/>
              </a:xfrm>
              <a:prstGeom prst="rect">
                <a:avLst/>
              </a:prstGeom>
              <a:blipFill>
                <a:blip r:embed="rId4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0">
            <a:extLst>
              <a:ext uri="{FF2B5EF4-FFF2-40B4-BE49-F238E27FC236}">
                <a16:creationId xmlns:a16="http://schemas.microsoft.com/office/drawing/2014/main" id="{2D5490A2-A259-4876-9485-1060ADE97708}"/>
              </a:ext>
            </a:extLst>
          </p:cNvPr>
          <p:cNvSpPr txBox="1"/>
          <p:nvPr/>
        </p:nvSpPr>
        <p:spPr>
          <a:xfrm>
            <a:off x="3374286" y="50088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在线策略</a:t>
            </a:r>
          </a:p>
        </p:txBody>
      </p:sp>
      <p:sp>
        <p:nvSpPr>
          <p:cNvPr id="17" name="文本框 10">
            <a:extLst>
              <a:ext uri="{FF2B5EF4-FFF2-40B4-BE49-F238E27FC236}">
                <a16:creationId xmlns:a16="http://schemas.microsoft.com/office/drawing/2014/main" id="{40D16F18-C59C-4312-86C6-E9032238C5C3}"/>
              </a:ext>
            </a:extLst>
          </p:cNvPr>
          <p:cNvSpPr txBox="1"/>
          <p:nvPr/>
        </p:nvSpPr>
        <p:spPr>
          <a:xfrm>
            <a:off x="4940477" y="50088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链式法则</a:t>
            </a:r>
          </a:p>
        </p:txBody>
      </p:sp>
      <p:sp>
        <p:nvSpPr>
          <p:cNvPr id="18" name="矩形 11">
            <a:extLst>
              <a:ext uri="{FF2B5EF4-FFF2-40B4-BE49-F238E27FC236}">
                <a16:creationId xmlns:a16="http://schemas.microsoft.com/office/drawing/2014/main" id="{3E4980F2-1D7C-4285-9797-47B9896C9CFF}"/>
              </a:ext>
            </a:extLst>
          </p:cNvPr>
          <p:cNvSpPr/>
          <p:nvPr/>
        </p:nvSpPr>
        <p:spPr>
          <a:xfrm>
            <a:off x="584786" y="6193727"/>
            <a:ext cx="47887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</a:rPr>
              <a:t>D.</a:t>
            </a:r>
            <a:r>
              <a:rPr lang="zh-CN" altLang="en-US" sz="1200" dirty="0">
                <a:solidFill>
                  <a:srgbClr val="00B0F0"/>
                </a:solidFill>
              </a:rPr>
              <a:t> </a:t>
            </a:r>
            <a:r>
              <a:rPr lang="en-US" altLang="zh-CN" sz="1200" dirty="0">
                <a:solidFill>
                  <a:srgbClr val="00B0F0"/>
                </a:solidFill>
              </a:rPr>
              <a:t>Silver</a:t>
            </a:r>
            <a:r>
              <a:rPr lang="zh-CN" altLang="en-US" sz="1200" dirty="0">
                <a:solidFill>
                  <a:srgbClr val="00B0F0"/>
                </a:solidFill>
              </a:rPr>
              <a:t> </a:t>
            </a:r>
            <a:r>
              <a:rPr lang="en-US" altLang="zh-CN" sz="1200" dirty="0">
                <a:solidFill>
                  <a:srgbClr val="00B0F0"/>
                </a:solidFill>
              </a:rPr>
              <a:t>et</a:t>
            </a:r>
            <a:r>
              <a:rPr lang="zh-CN" altLang="en-US" sz="1200" dirty="0">
                <a:solidFill>
                  <a:srgbClr val="00B0F0"/>
                </a:solidFill>
              </a:rPr>
              <a:t> </a:t>
            </a:r>
            <a:r>
              <a:rPr lang="en-US" altLang="zh-CN" sz="1200" dirty="0">
                <a:solidFill>
                  <a:srgbClr val="00B0F0"/>
                </a:solidFill>
              </a:rPr>
              <a:t>al.</a:t>
            </a:r>
            <a:r>
              <a:rPr lang="zh-CN" altLang="en-US" sz="1200" dirty="0">
                <a:solidFill>
                  <a:srgbClr val="00B0F0"/>
                </a:solidFill>
              </a:rPr>
              <a:t> Deterministic Policy Gradient Algorithms</a:t>
            </a:r>
            <a:r>
              <a:rPr lang="en-US" altLang="zh-CN" sz="1200" dirty="0">
                <a:solidFill>
                  <a:srgbClr val="00B0F0"/>
                </a:solidFill>
              </a:rPr>
              <a:t>. ICML 2014.</a:t>
            </a:r>
            <a:endParaRPr lang="zh-CN" alt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1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D7A8E7-9F55-4CE9-B91F-E8DC929EF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57"/>
          <a:stretch/>
        </p:blipFill>
        <p:spPr>
          <a:xfrm>
            <a:off x="1326472" y="1255108"/>
            <a:ext cx="6640957" cy="27076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F04C8D-FBB0-4F1F-AEE3-31D9F55E8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7"/>
          <a:stretch/>
        </p:blipFill>
        <p:spPr>
          <a:xfrm>
            <a:off x="4750699" y="3870441"/>
            <a:ext cx="3272354" cy="27076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确定性策略梯度实验效果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16" name="文本框 10">
            <a:extLst>
              <a:ext uri="{FF2B5EF4-FFF2-40B4-BE49-F238E27FC236}">
                <a16:creationId xmlns:a16="http://schemas.microsoft.com/office/drawing/2014/main" id="{2D5490A2-A259-4876-9485-1060ADE97708}"/>
              </a:ext>
            </a:extLst>
          </p:cNvPr>
          <p:cNvSpPr txBox="1"/>
          <p:nvPr/>
        </p:nvSpPr>
        <p:spPr>
          <a:xfrm>
            <a:off x="681738" y="4189211"/>
            <a:ext cx="3890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COPDAC-Q: 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当时论文提出的</a:t>
            </a:r>
            <a:r>
              <a:rPr lang="zh-CN" altLang="en-US" dirty="0"/>
              <a:t>确定性策略梯度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off-policy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：随机梯度策略（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on-policy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OffPAC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-TD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：随机梯度策略（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off-policy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8" name="矩形 11">
            <a:extLst>
              <a:ext uri="{FF2B5EF4-FFF2-40B4-BE49-F238E27FC236}">
                <a16:creationId xmlns:a16="http://schemas.microsoft.com/office/drawing/2014/main" id="{3E4980F2-1D7C-4285-9797-47B9896C9CFF}"/>
              </a:ext>
            </a:extLst>
          </p:cNvPr>
          <p:cNvSpPr/>
          <p:nvPr/>
        </p:nvSpPr>
        <p:spPr>
          <a:xfrm>
            <a:off x="584786" y="6193727"/>
            <a:ext cx="47887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</a:rPr>
              <a:t>D.</a:t>
            </a:r>
            <a:r>
              <a:rPr lang="zh-CN" altLang="en-US" sz="1200" dirty="0">
                <a:solidFill>
                  <a:srgbClr val="00B0F0"/>
                </a:solidFill>
              </a:rPr>
              <a:t> </a:t>
            </a:r>
            <a:r>
              <a:rPr lang="en-US" altLang="zh-CN" sz="1200" dirty="0">
                <a:solidFill>
                  <a:srgbClr val="00B0F0"/>
                </a:solidFill>
              </a:rPr>
              <a:t>Silver</a:t>
            </a:r>
            <a:r>
              <a:rPr lang="zh-CN" altLang="en-US" sz="1200" dirty="0">
                <a:solidFill>
                  <a:srgbClr val="00B0F0"/>
                </a:solidFill>
              </a:rPr>
              <a:t> </a:t>
            </a:r>
            <a:r>
              <a:rPr lang="en-US" altLang="zh-CN" sz="1200" dirty="0">
                <a:solidFill>
                  <a:srgbClr val="00B0F0"/>
                </a:solidFill>
              </a:rPr>
              <a:t>et</a:t>
            </a:r>
            <a:r>
              <a:rPr lang="zh-CN" altLang="en-US" sz="1200" dirty="0">
                <a:solidFill>
                  <a:srgbClr val="00B0F0"/>
                </a:solidFill>
              </a:rPr>
              <a:t> </a:t>
            </a:r>
            <a:r>
              <a:rPr lang="en-US" altLang="zh-CN" sz="1200" dirty="0">
                <a:solidFill>
                  <a:srgbClr val="00B0F0"/>
                </a:solidFill>
              </a:rPr>
              <a:t>al.</a:t>
            </a:r>
            <a:r>
              <a:rPr lang="zh-CN" altLang="en-US" sz="1200" dirty="0">
                <a:solidFill>
                  <a:srgbClr val="00B0F0"/>
                </a:solidFill>
              </a:rPr>
              <a:t> Deterministic Policy Gradient Algorithms</a:t>
            </a:r>
            <a:r>
              <a:rPr lang="en-US" altLang="zh-CN" sz="1200" dirty="0">
                <a:solidFill>
                  <a:srgbClr val="00B0F0"/>
                </a:solidFill>
              </a:rPr>
              <a:t>. ICML 2014.</a:t>
            </a:r>
            <a:endParaRPr lang="zh-CN" alt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22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深度确定性策略梯度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376F8382-25CC-4A71-B634-8620BF43AE6B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32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DDPG</a:t>
            </a:r>
            <a:r>
              <a:rPr lang="zh-CN" altLang="en-US" dirty="0"/>
              <a:t>：深度确定性策略梯度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3" y="1293555"/>
                <a:ext cx="8137922" cy="45900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对于确定性策略的梯度</a:t>
                </a: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]</m:t>
                      </m:r>
                    </m:oMath>
                  </m:oMathPara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在实际应用中</a:t>
                </a: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，这种带有</a:t>
                </a:r>
                <a:r>
                  <a:rPr lang="zh-CN" altLang="en-US" b="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神经函数近似器的</a:t>
                </a:r>
                <a:r>
                  <a:rPr lang="en-US" altLang="zh-CN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actor-critic</a:t>
                </a: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方法在面对有挑战性的问题时是</a:t>
                </a:r>
                <a:r>
                  <a:rPr lang="zh-CN" altLang="en-US" b="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不稳定的</a:t>
                </a:r>
                <a:endParaRPr lang="en-US" altLang="zh-CN" b="0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深度确定性策略梯度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DDPG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）给出了在</a:t>
                </a:r>
                <a:r>
                  <a:rPr lang="zh-CN" altLang="en-US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确定性策略梯度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DPG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）基础上的解决方法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经验重放（离线策略）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目标网络</a:t>
                </a: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在动作输入前批标准化</a:t>
                </a:r>
                <a:r>
                  <a:rPr lang="en-US" altLang="zh-CN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Q</a:t>
                </a: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网络</a:t>
                </a: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添加连续噪声</a:t>
                </a: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293555"/>
                <a:ext cx="8137922" cy="4590084"/>
              </a:xfrm>
              <a:prstGeom prst="rect">
                <a:avLst/>
              </a:prstGeom>
              <a:blipFill>
                <a:blip r:embed="rId4"/>
                <a:stretch>
                  <a:fillRect l="-449" t="-664" r="-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20224B8F-CCBC-480B-AB32-3A4D16DAABDB}"/>
              </a:ext>
            </a:extLst>
          </p:cNvPr>
          <p:cNvSpPr/>
          <p:nvPr/>
        </p:nvSpPr>
        <p:spPr>
          <a:xfrm>
            <a:off x="551234" y="6189765"/>
            <a:ext cx="6068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00B0F0"/>
                </a:solidFill>
                <a:latin typeface="NimbusRomNo9L-Medi"/>
              </a:rPr>
              <a:t>Lillicrap</a:t>
            </a:r>
            <a:r>
              <a:rPr lang="en-US" altLang="zh-CN" sz="1400" dirty="0">
                <a:solidFill>
                  <a:srgbClr val="00B0F0"/>
                </a:solidFill>
                <a:latin typeface="NimbusRomNo9L-Medi"/>
              </a:rPr>
              <a:t> et al. Continuous control with deep reinforcement learning. NIPS 2015.</a:t>
            </a:r>
            <a:endParaRPr lang="zh-CN" altLang="en-US" sz="1400" dirty="0">
              <a:solidFill>
                <a:srgbClr val="00B0F0"/>
              </a:solidFill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214561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EC68737-AAD6-4283-8C79-CD3790D6BD69}"/>
              </a:ext>
            </a:extLst>
          </p:cNvPr>
          <p:cNvGrpSpPr/>
          <p:nvPr/>
        </p:nvGrpSpPr>
        <p:grpSpPr>
          <a:xfrm>
            <a:off x="1186853" y="1170343"/>
            <a:ext cx="6770294" cy="4928477"/>
            <a:chOff x="1186853" y="1170343"/>
            <a:chExt cx="6770294" cy="4928477"/>
          </a:xfrm>
        </p:grpSpPr>
        <p:pic>
          <p:nvPicPr>
            <p:cNvPr id="7" name="图片 3">
              <a:extLst>
                <a:ext uri="{FF2B5EF4-FFF2-40B4-BE49-F238E27FC236}">
                  <a16:creationId xmlns:a16="http://schemas.microsoft.com/office/drawing/2014/main" id="{ED973C40-678A-431F-8EA7-769CCD681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853" y="1170343"/>
              <a:ext cx="6770294" cy="492847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59FDDC8-A6ED-4850-A7C2-54F46754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4743" y="3784589"/>
              <a:ext cx="133357" cy="21273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DDPG</a:t>
            </a:r>
            <a:r>
              <a:rPr lang="zh-CN" altLang="en-US" dirty="0"/>
              <a:t>：深度确定性策略梯度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8" name="矩形: 圆角 4">
            <a:extLst>
              <a:ext uri="{FF2B5EF4-FFF2-40B4-BE49-F238E27FC236}">
                <a16:creationId xmlns:a16="http://schemas.microsoft.com/office/drawing/2014/main" id="{C797BA09-23B0-468D-B990-77EC4985712A}"/>
              </a:ext>
            </a:extLst>
          </p:cNvPr>
          <p:cNvSpPr/>
          <p:nvPr/>
        </p:nvSpPr>
        <p:spPr>
          <a:xfrm>
            <a:off x="2630184" y="2768886"/>
            <a:ext cx="1417834" cy="30777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1D776F53-28A3-4C41-9B68-796845819FB0}"/>
              </a:ext>
            </a:extLst>
          </p:cNvPr>
          <p:cNvSpPr txBox="1"/>
          <p:nvPr/>
        </p:nvSpPr>
        <p:spPr>
          <a:xfrm>
            <a:off x="3941058" y="253499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动作上的噪声</a:t>
            </a:r>
          </a:p>
        </p:txBody>
      </p:sp>
      <p:sp>
        <p:nvSpPr>
          <p:cNvPr id="10" name="矩形: 圆角 4">
            <a:extLst>
              <a:ext uri="{FF2B5EF4-FFF2-40B4-BE49-F238E27FC236}">
                <a16:creationId xmlns:a16="http://schemas.microsoft.com/office/drawing/2014/main" id="{B11DFEEF-537E-4274-8B78-5975E1CB9CC6}"/>
              </a:ext>
            </a:extLst>
          </p:cNvPr>
          <p:cNvSpPr/>
          <p:nvPr/>
        </p:nvSpPr>
        <p:spPr>
          <a:xfrm>
            <a:off x="4750698" y="3336967"/>
            <a:ext cx="1629553" cy="30777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812121D1-8C5F-4502-8472-DD535CB1DE95}"/>
              </a:ext>
            </a:extLst>
          </p:cNvPr>
          <p:cNvSpPr txBox="1"/>
          <p:nvPr/>
        </p:nvSpPr>
        <p:spPr>
          <a:xfrm>
            <a:off x="6380251" y="333696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离线策略</a:t>
            </a: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ACDB506A-8A06-45AE-90C6-D8E52207144B}"/>
              </a:ext>
            </a:extLst>
          </p:cNvPr>
          <p:cNvSpPr txBox="1"/>
          <p:nvPr/>
        </p:nvSpPr>
        <p:spPr>
          <a:xfrm>
            <a:off x="6380251" y="3735688"/>
            <a:ext cx="253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更新</a:t>
            </a:r>
            <a:r>
              <a:rPr lang="en-US" altLang="zh-CN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critic</a:t>
            </a:r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网络（</a:t>
            </a:r>
            <a:r>
              <a:rPr lang="en-US" altLang="zh-CN" sz="1400" i="1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</a:t>
            </a:r>
            <a:r>
              <a:rPr lang="en-US" altLang="zh-CN" sz="1400" i="1" baseline="-250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i </a:t>
            </a:r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带有噪声）</a:t>
            </a: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98AEC240-AC85-4838-A27F-EC9EE8C18475}"/>
              </a:ext>
            </a:extLst>
          </p:cNvPr>
          <p:cNvSpPr txBox="1"/>
          <p:nvPr/>
        </p:nvSpPr>
        <p:spPr>
          <a:xfrm>
            <a:off x="6380251" y="4663277"/>
            <a:ext cx="1340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更新</a:t>
            </a:r>
            <a:r>
              <a:rPr lang="en-US" altLang="zh-CN" sz="1400" dirty="0">
                <a:solidFill>
                  <a:srgbClr val="FF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actor</a:t>
            </a:r>
            <a:r>
              <a:rPr lang="zh-CN" altLang="en-US" sz="1400" dirty="0">
                <a:solidFill>
                  <a:srgbClr val="FF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网络</a:t>
            </a:r>
          </a:p>
        </p:txBody>
      </p:sp>
      <p:cxnSp>
        <p:nvCxnSpPr>
          <p:cNvPr id="15" name="直接箭头连接符 12">
            <a:extLst>
              <a:ext uri="{FF2B5EF4-FFF2-40B4-BE49-F238E27FC236}">
                <a16:creationId xmlns:a16="http://schemas.microsoft.com/office/drawing/2014/main" id="{F7C5C768-CA36-4169-9416-C5A49D81934A}"/>
              </a:ext>
            </a:extLst>
          </p:cNvPr>
          <p:cNvCxnSpPr>
            <a:cxnSpLocks/>
          </p:cNvCxnSpPr>
          <p:nvPr/>
        </p:nvCxnSpPr>
        <p:spPr>
          <a:xfrm flipV="1">
            <a:off x="2406595" y="3781338"/>
            <a:ext cx="1056807" cy="897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0">
            <a:extLst>
              <a:ext uri="{FF2B5EF4-FFF2-40B4-BE49-F238E27FC236}">
                <a16:creationId xmlns:a16="http://schemas.microsoft.com/office/drawing/2014/main" id="{9B964F18-7F40-4150-B7AE-C6A84FD36799}"/>
              </a:ext>
            </a:extLst>
          </p:cNvPr>
          <p:cNvCxnSpPr/>
          <p:nvPr/>
        </p:nvCxnSpPr>
        <p:spPr>
          <a:xfrm flipV="1">
            <a:off x="2420322" y="3792379"/>
            <a:ext cx="419724" cy="502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5">
            <a:extLst>
              <a:ext uri="{FF2B5EF4-FFF2-40B4-BE49-F238E27FC236}">
                <a16:creationId xmlns:a16="http://schemas.microsoft.com/office/drawing/2014/main" id="{A95D86F2-EBA3-4385-886A-A74026CF9BA6}"/>
              </a:ext>
            </a:extLst>
          </p:cNvPr>
          <p:cNvSpPr txBox="1"/>
          <p:nvPr/>
        </p:nvSpPr>
        <p:spPr>
          <a:xfrm>
            <a:off x="1105538" y="4230154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目标</a:t>
            </a:r>
            <a:r>
              <a:rPr lang="en-US" altLang="zh-CN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critic</a:t>
            </a:r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网络</a:t>
            </a:r>
          </a:p>
        </p:txBody>
      </p:sp>
      <p:sp>
        <p:nvSpPr>
          <p:cNvPr id="18" name="文本框 5">
            <a:extLst>
              <a:ext uri="{FF2B5EF4-FFF2-40B4-BE49-F238E27FC236}">
                <a16:creationId xmlns:a16="http://schemas.microsoft.com/office/drawing/2014/main" id="{CCF6DED6-4845-4ED3-884B-FF12DB748D83}"/>
              </a:ext>
            </a:extLst>
          </p:cNvPr>
          <p:cNvSpPr txBox="1"/>
          <p:nvPr/>
        </p:nvSpPr>
        <p:spPr>
          <a:xfrm>
            <a:off x="1105538" y="4628876"/>
            <a:ext cx="1340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目标</a:t>
            </a:r>
            <a:r>
              <a:rPr lang="en-US" altLang="zh-CN" sz="1400" dirty="0">
                <a:solidFill>
                  <a:srgbClr val="FF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actor</a:t>
            </a:r>
            <a:r>
              <a:rPr lang="zh-CN" altLang="en-US" sz="1400" dirty="0">
                <a:solidFill>
                  <a:srgbClr val="FF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网络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C5A5F9D-345C-E892-BBB6-587CCDD86C52}"/>
              </a:ext>
            </a:extLst>
          </p:cNvPr>
          <p:cNvSpPr/>
          <p:nvPr/>
        </p:nvSpPr>
        <p:spPr>
          <a:xfrm>
            <a:off x="551234" y="6189765"/>
            <a:ext cx="6068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00B0F0"/>
                </a:solidFill>
                <a:latin typeface="NimbusRomNo9L-Medi"/>
              </a:rPr>
              <a:t>Lillicrap</a:t>
            </a:r>
            <a:r>
              <a:rPr lang="en-US" altLang="zh-CN" sz="1400" dirty="0">
                <a:solidFill>
                  <a:srgbClr val="00B0F0"/>
                </a:solidFill>
                <a:latin typeface="NimbusRomNo9L-Medi"/>
              </a:rPr>
              <a:t> et al. Continuous control with deep reinforcement learning. NIPS 2015.</a:t>
            </a:r>
            <a:endParaRPr lang="zh-CN" altLang="en-US" sz="1400" dirty="0">
              <a:solidFill>
                <a:srgbClr val="00B0F0"/>
              </a:solidFill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197517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深度确定性策略梯度实验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502443" y="3994003"/>
            <a:ext cx="8461064" cy="214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确定性策略梯度</a:t>
            </a:r>
            <a:r>
              <a:rPr lang="zh-CN" altLang="en-US" sz="18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en-US" altLang="zh-CN" sz="18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DPG</a:t>
            </a:r>
            <a:r>
              <a:rPr lang="zh-CN" altLang="en-US" sz="18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）及其变种在一系列经典</a:t>
            </a: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强化学习任务中的</a:t>
            </a:r>
            <a:r>
              <a:rPr lang="zh-CN" altLang="en-US" sz="18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表现曲线</a:t>
            </a:r>
            <a:endParaRPr lang="en-US" altLang="zh-CN" sz="1800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浅灰色：使用</a:t>
            </a:r>
            <a:r>
              <a:rPr lang="zh-CN" altLang="en-US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批标准化</a:t>
            </a: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的原始</a:t>
            </a:r>
            <a:r>
              <a:rPr lang="en-US" altLang="zh-CN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DPG</a:t>
            </a: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算法</a:t>
            </a: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暗灰色：使用</a:t>
            </a:r>
            <a:r>
              <a:rPr lang="zh-CN" altLang="en-US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目标网络</a:t>
            </a: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的原始</a:t>
            </a:r>
            <a:r>
              <a:rPr lang="en-US" altLang="zh-CN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DPG</a:t>
            </a: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算法</a:t>
            </a: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绿色：同时使用</a:t>
            </a:r>
            <a:r>
              <a:rPr lang="zh-CN" altLang="en-US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目标网络</a:t>
            </a: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批标准化</a:t>
            </a:r>
            <a:endParaRPr lang="en-US" altLang="zh-CN" sz="1600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蓝色：使用仅</a:t>
            </a:r>
            <a:r>
              <a:rPr lang="zh-CN" altLang="en-US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像素</a:t>
            </a: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作为输入的</a:t>
            </a:r>
            <a:r>
              <a:rPr lang="zh-CN" altLang="en-US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目标网络</a:t>
            </a:r>
            <a:endParaRPr lang="en-US" altLang="zh-CN" sz="1600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1600" b="0" dirty="0">
                <a:solidFill>
                  <a:schemeClr val="accent2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目标网络至关重要</a:t>
            </a:r>
            <a:endParaRPr lang="en-US" altLang="zh-CN" sz="1800" b="0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sz="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FD46512B-0FEC-4912-A08F-D4B60CF9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3" y="1079399"/>
            <a:ext cx="8783013" cy="28963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EE762B5-2965-267B-D17E-C63B351AD3A8}"/>
              </a:ext>
            </a:extLst>
          </p:cNvPr>
          <p:cNvSpPr/>
          <p:nvPr/>
        </p:nvSpPr>
        <p:spPr>
          <a:xfrm>
            <a:off x="551234" y="6189765"/>
            <a:ext cx="6068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00B0F0"/>
                </a:solidFill>
                <a:latin typeface="NimbusRomNo9L-Medi"/>
              </a:rPr>
              <a:t>Lillicrap</a:t>
            </a:r>
            <a:r>
              <a:rPr lang="en-US" altLang="zh-CN" sz="1400" dirty="0">
                <a:solidFill>
                  <a:srgbClr val="00B0F0"/>
                </a:solidFill>
                <a:latin typeface="NimbusRomNo9L-Medi"/>
              </a:rPr>
              <a:t> et al. Continuous control with deep reinforcement learning. NIPS 2015.</a:t>
            </a:r>
            <a:endParaRPr lang="zh-CN" altLang="en-US" sz="1400" dirty="0">
              <a:solidFill>
                <a:srgbClr val="00B0F0"/>
              </a:solidFill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261074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317728" y="3653728"/>
            <a:ext cx="5302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信任区域策略优化</a:t>
            </a:r>
            <a:endParaRPr lang="en-US" altLang="zh-CN" sz="40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TRPO</a:t>
            </a:r>
            <a:endParaRPr lang="zh-CN" altLang="en-US" sz="40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D3DF7-FB71-425D-AFE0-12D254584D68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7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480C692-B31A-0344-BFAA-BF8D473C02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296A87F-F951-AE48-9C79-1BD310D1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9300" y="2036916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策略梯度的缺点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724F0BF-53A1-8C4C-AD42-0E17F053D77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428196" y="2002626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6CFF8168-52EA-4041-999C-A03781529A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199300" y="2815617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en-US" altLang="zh-CN" dirty="0"/>
              <a:t>TRPO</a:t>
            </a:r>
            <a:r>
              <a:rPr kumimoji="1" lang="zh-CN" altLang="en-US" dirty="0"/>
              <a:t>算法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3A06AF6E-4CC5-1448-8068-D29DC14654C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428196" y="2781327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4CCFA1BF-34CB-604A-B62B-AB839F51554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199300" y="3594318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策略改进的单调性保证</a:t>
            </a:r>
          </a:p>
        </p:txBody>
      </p: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B5892E99-D5CB-BA43-A1FD-4A7C9253512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28196" y="3560028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35E19413-6B7B-784E-A6B8-01A75A5FD1C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9300" y="4373019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实验结果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A17EEDD9-C74B-6949-B908-973B6F607D6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428196" y="4338729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35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25" y="2839168"/>
            <a:ext cx="4599502" cy="1220215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/>
              <a:t>策略梯度的缺点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650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策略梯度算法回顾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DCAA332-9D4F-724E-8817-25287613A799}"/>
              </a:ext>
            </a:extLst>
          </p:cNvPr>
          <p:cNvSpPr txBox="1">
            <a:spLocks/>
          </p:cNvSpPr>
          <p:nvPr/>
        </p:nvSpPr>
        <p:spPr>
          <a:xfrm>
            <a:off x="502442" y="3796748"/>
            <a:ext cx="4383743" cy="43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803FB9BB-AF48-4FE7-938B-621C2962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4" y="6417156"/>
            <a:ext cx="8512248" cy="179588"/>
          </a:xfrm>
        </p:spPr>
        <p:txBody>
          <a:bodyPr/>
          <a:lstStyle/>
          <a:p>
            <a:r>
              <a:rPr lang="en-US" altLang="zh-CN" dirty="0"/>
              <a:t>John Schulman. Optimizing expectations: From deep reinforcement learning to stochastic computation graphs. 2016.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B079222-2365-4D1C-8C02-EBB7D7105B45}"/>
              </a:ext>
            </a:extLst>
          </p:cNvPr>
          <p:cNvSpPr txBox="1">
            <a:spLocks/>
          </p:cNvSpPr>
          <p:nvPr/>
        </p:nvSpPr>
        <p:spPr>
          <a:xfrm>
            <a:off x="502442" y="1257589"/>
            <a:ext cx="6410681" cy="45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蒙特卡洛策略梯度（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REINFORCE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）算法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864ED39-4973-4817-82E8-325BC89A12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4621475"/>
                <a:ext cx="9325049" cy="1596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r>
                  <a:rPr lang="en-US" altLang="zh-CN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zh-CN" altLang="en-US" sz="180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：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𝑡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时刻的状态，动作和奖励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：使用的策略，表示策略所使用的参数</a:t>
                </a:r>
                <a:endParaRPr lang="en-US" altLang="zh-CN" sz="14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：累计奖励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𝛼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：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步长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864ED39-4973-4817-82E8-325BC89A1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621475"/>
                <a:ext cx="9325049" cy="1596481"/>
              </a:xfrm>
              <a:prstGeom prst="rect">
                <a:avLst/>
              </a:prstGeom>
              <a:blipFill>
                <a:blip r:embed="rId5"/>
                <a:stretch>
                  <a:fillRect l="-261" t="-1908" b="-4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5ACC83B0-F43C-4478-901A-9D93363F8425}"/>
              </a:ext>
            </a:extLst>
          </p:cNvPr>
          <p:cNvSpPr txBox="1">
            <a:spLocks/>
          </p:cNvSpPr>
          <p:nvPr/>
        </p:nvSpPr>
        <p:spPr>
          <a:xfrm>
            <a:off x="502441" y="4163063"/>
            <a:ext cx="138720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相关定义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9DDC5AE3-DA83-91E9-E8BD-08982BE1E4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2744" y="1802340"/>
                <a:ext cx="6235242" cy="26060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arbitrarily</a:t>
                </a:r>
              </a:p>
              <a:p>
                <a:pPr marL="914400" lvl="2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for each episode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T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T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do</a:t>
                </a:r>
              </a:p>
              <a:p>
                <a:pPr marL="914400" lvl="2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=1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−1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do</a:t>
                </a:r>
              </a:p>
              <a:p>
                <a:pPr marL="914400" lvl="2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𝛼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𝜕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𝜕𝜃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log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>
                  <a:latin typeface="Consolas" panose="020B0609020204030204" pitchFamily="49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914400" lvl="2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end for</a:t>
                </a:r>
              </a:p>
              <a:p>
                <a:pPr marL="914400" lvl="2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end for</a:t>
                </a:r>
              </a:p>
              <a:p>
                <a:pPr marL="914400" lvl="2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9DDC5AE3-DA83-91E9-E8BD-08982BE1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44" y="1802340"/>
                <a:ext cx="6235242" cy="2606059"/>
              </a:xfrm>
              <a:prstGeom prst="rect">
                <a:avLst/>
              </a:prstGeom>
              <a:blipFill>
                <a:blip r:embed="rId6"/>
                <a:stretch>
                  <a:fillRect t="-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D1C7BABC-2D70-3BC5-AC06-C7A54262E071}"/>
              </a:ext>
            </a:extLst>
          </p:cNvPr>
          <p:cNvSpPr/>
          <p:nvPr/>
        </p:nvSpPr>
        <p:spPr>
          <a:xfrm>
            <a:off x="2091190" y="1737389"/>
            <a:ext cx="5745079" cy="247850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64" y="361507"/>
            <a:ext cx="7870345" cy="679131"/>
          </a:xfrm>
        </p:spPr>
        <p:txBody>
          <a:bodyPr/>
          <a:lstStyle/>
          <a:p>
            <a:r>
              <a:rPr lang="zh-CN" altLang="en-US" dirty="0"/>
              <a:t>深度强化学习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515A53-D28B-4149-8676-420D29BF58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2444" y="3638967"/>
            <a:ext cx="8137922" cy="2807878"/>
          </a:xfrm>
        </p:spPr>
        <p:txBody>
          <a:bodyPr>
            <a:normAutofit/>
          </a:bodyPr>
          <a:lstStyle/>
          <a:p>
            <a:r>
              <a:rPr lang="zh-CN" altLang="en-US" dirty="0"/>
              <a:t>直面理解：深度学习</a:t>
            </a:r>
            <a:r>
              <a:rPr lang="en-US" altLang="zh-CN" dirty="0"/>
              <a:t>+</a:t>
            </a:r>
            <a:r>
              <a:rPr lang="zh-CN" altLang="en-US" dirty="0"/>
              <a:t>强化学习</a:t>
            </a:r>
            <a:endParaRPr lang="en-US" altLang="zh-CN" dirty="0"/>
          </a:p>
          <a:p>
            <a:r>
              <a:rPr lang="zh-CN" altLang="en-US" dirty="0"/>
              <a:t>深度强化学习使强化学习算法能够以端到端的方式解决复杂问题</a:t>
            </a:r>
          </a:p>
          <a:p>
            <a:r>
              <a:rPr lang="zh-CN" altLang="en-US" dirty="0"/>
              <a:t>真正让强化学习有能力完成实际决策任务</a:t>
            </a:r>
            <a:endParaRPr lang="en-US" altLang="zh-CN" dirty="0"/>
          </a:p>
          <a:p>
            <a:r>
              <a:rPr lang="zh-CN" altLang="en-US" dirty="0"/>
              <a:t>比强化学习和深度学习各自都更加难以驯化</a:t>
            </a:r>
            <a:endParaRPr lang="en-US" altLang="zh-CN" dirty="0"/>
          </a:p>
          <a:p>
            <a:r>
              <a:rPr lang="zh-CN" altLang="en-US" dirty="0"/>
              <a:t>基于价值函数的深度强化学习</a:t>
            </a:r>
            <a:endParaRPr lang="en-US" altLang="zh-CN" dirty="0"/>
          </a:p>
          <a:p>
            <a:pPr lvl="1"/>
            <a:r>
              <a:rPr lang="en-US" altLang="zh-CN" dirty="0"/>
              <a:t>DQN</a:t>
            </a:r>
            <a:r>
              <a:rPr lang="zh-CN" altLang="en-US" dirty="0"/>
              <a:t>：一次输入多个行动</a:t>
            </a:r>
            <a:r>
              <a:rPr lang="en-US" altLang="zh-CN" dirty="0"/>
              <a:t>Q</a:t>
            </a:r>
            <a:r>
              <a:rPr lang="zh-CN" altLang="en-US" dirty="0"/>
              <a:t>值输出、目标网络、随机采样经验</a:t>
            </a:r>
            <a:endParaRPr lang="en-US" altLang="zh-CN" dirty="0"/>
          </a:p>
          <a:p>
            <a:pPr lvl="1"/>
            <a:r>
              <a:rPr lang="en-US" altLang="zh-CN" dirty="0"/>
              <a:t>Double DQN</a:t>
            </a:r>
            <a:r>
              <a:rPr lang="zh-CN" altLang="en-US" dirty="0"/>
              <a:t>：解耦合行动选择和价值估计、解决</a:t>
            </a:r>
            <a:r>
              <a:rPr lang="en-US" altLang="zh-CN" dirty="0"/>
              <a:t>DQN</a:t>
            </a:r>
            <a:r>
              <a:rPr lang="zh-CN" altLang="en-US" dirty="0"/>
              <a:t>过高估计问题</a:t>
            </a:r>
            <a:endParaRPr lang="en-US" altLang="zh-CN" dirty="0"/>
          </a:p>
          <a:p>
            <a:pPr lvl="1"/>
            <a:r>
              <a:rPr lang="en-US" altLang="zh-CN" dirty="0"/>
              <a:t>Dueling DQN</a:t>
            </a:r>
            <a:r>
              <a:rPr lang="zh-CN" altLang="en-US" dirty="0"/>
              <a:t>：精细捕捉价值和行动的细微关联、多种</a:t>
            </a:r>
            <a:r>
              <a:rPr lang="en-US" altLang="zh-CN" dirty="0"/>
              <a:t>advantage</a:t>
            </a:r>
            <a:r>
              <a:rPr lang="zh-CN" altLang="en-US" dirty="0"/>
              <a:t>函数建模</a:t>
            </a:r>
          </a:p>
        </p:txBody>
      </p:sp>
      <p:pic>
        <p:nvPicPr>
          <p:cNvPr id="15" name="内容占位符 3">
            <a:extLst>
              <a:ext uri="{FF2B5EF4-FFF2-40B4-BE49-F238E27FC236}">
                <a16:creationId xmlns:a16="http://schemas.microsoft.com/office/drawing/2014/main" id="{6CAEAC95-F6C0-4401-979C-7E2267828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2"/>
          <a:stretch/>
        </p:blipFill>
        <p:spPr>
          <a:xfrm>
            <a:off x="1984808" y="1095375"/>
            <a:ext cx="6834852" cy="2342356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81132A43-89CD-4EFB-B54E-BE26CFBD1CBF}"/>
              </a:ext>
            </a:extLst>
          </p:cNvPr>
          <p:cNvSpPr txBox="1"/>
          <p:nvPr/>
        </p:nvSpPr>
        <p:spPr>
          <a:xfrm>
            <a:off x="466448" y="151228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标准（传统）</a:t>
            </a:r>
            <a:endParaRPr lang="en-US" altLang="zh-CN" dirty="0"/>
          </a:p>
          <a:p>
            <a:pPr algn="ctr"/>
            <a:r>
              <a:rPr lang="zh-CN" altLang="en-US" dirty="0"/>
              <a:t>强化学习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25AFC122-16E9-4618-AA49-69D1F46F0005}"/>
              </a:ext>
            </a:extLst>
          </p:cNvPr>
          <p:cNvSpPr txBox="1"/>
          <p:nvPr/>
        </p:nvSpPr>
        <p:spPr>
          <a:xfrm>
            <a:off x="404638" y="27141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深度强化学习</a:t>
            </a:r>
          </a:p>
        </p:txBody>
      </p:sp>
    </p:spTree>
    <p:extLst>
      <p:ext uri="{BB962C8B-B14F-4D97-AF65-F5344CB8AC3E}">
        <p14:creationId xmlns:p14="http://schemas.microsoft.com/office/powerpoint/2010/main" val="2637220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策略梯度的缺点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5" y="1374739"/>
            <a:ext cx="929192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步长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8"/>
            <a:ext cx="8137922" cy="827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步长难以确定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采集到的数据的分布会随策略的更新而变化。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较差的步长产生的影响大。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1C67EE-86FC-4120-959A-B34F10445522}"/>
              </a:ext>
            </a:extLst>
          </p:cNvPr>
          <p:cNvSpPr/>
          <p:nvPr/>
        </p:nvSpPr>
        <p:spPr>
          <a:xfrm>
            <a:off x="2520562" y="3359289"/>
            <a:ext cx="877455" cy="69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步长太大</a:t>
            </a:r>
            <a:endParaRPr lang="en-US" sz="1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F01C3A-46F6-4500-A60A-7D0585D39232}"/>
              </a:ext>
            </a:extLst>
          </p:cNvPr>
          <p:cNvSpPr/>
          <p:nvPr/>
        </p:nvSpPr>
        <p:spPr>
          <a:xfrm>
            <a:off x="5051096" y="3295153"/>
            <a:ext cx="1145906" cy="827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更新的策略变差</a:t>
            </a:r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391206-2091-45DF-8332-2AE87E6D8F45}"/>
              </a:ext>
            </a:extLst>
          </p:cNvPr>
          <p:cNvSpPr/>
          <p:nvPr/>
        </p:nvSpPr>
        <p:spPr>
          <a:xfrm>
            <a:off x="3642665" y="4887272"/>
            <a:ext cx="1163782" cy="962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新采集的数据变坏</a:t>
            </a:r>
            <a:endParaRPr lang="en-US" sz="16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612046A-A144-4376-92DD-6DA12E41679A}"/>
              </a:ext>
            </a:extLst>
          </p:cNvPr>
          <p:cNvSpPr/>
          <p:nvPr/>
        </p:nvSpPr>
        <p:spPr>
          <a:xfrm>
            <a:off x="3591383" y="3573124"/>
            <a:ext cx="1266347" cy="271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0D272EF-83B9-4214-9FBB-94273A921A29}"/>
              </a:ext>
            </a:extLst>
          </p:cNvPr>
          <p:cNvSpPr/>
          <p:nvPr/>
        </p:nvSpPr>
        <p:spPr>
          <a:xfrm rot="7509612">
            <a:off x="4639689" y="4453816"/>
            <a:ext cx="822813" cy="269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D3FD150-D0AB-497B-9384-DACBD3193713}"/>
              </a:ext>
            </a:extLst>
          </p:cNvPr>
          <p:cNvSpPr/>
          <p:nvPr/>
        </p:nvSpPr>
        <p:spPr>
          <a:xfrm rot="13708117">
            <a:off x="3068427" y="4396171"/>
            <a:ext cx="822813" cy="269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页脚占位符 2">
            <a:extLst>
              <a:ext uri="{FF2B5EF4-FFF2-40B4-BE49-F238E27FC236}">
                <a16:creationId xmlns:a16="http://schemas.microsoft.com/office/drawing/2014/main" id="{FECE1D79-36C1-9613-420F-651C9059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4" y="6417156"/>
            <a:ext cx="8512248" cy="179588"/>
          </a:xfrm>
        </p:spPr>
        <p:txBody>
          <a:bodyPr/>
          <a:lstStyle/>
          <a:p>
            <a:r>
              <a:rPr lang="en-US" altLang="zh-CN" dirty="0"/>
              <a:t>John Schulman. Optimizing expectations: From deep reinforcement learning to stochastic computation graphs. 2016.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82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TRPO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358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策略梯度的优化目标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DCAA332-9D4F-724E-8817-25287613A799}"/>
              </a:ext>
            </a:extLst>
          </p:cNvPr>
          <p:cNvSpPr txBox="1">
            <a:spLocks/>
          </p:cNvSpPr>
          <p:nvPr/>
        </p:nvSpPr>
        <p:spPr>
          <a:xfrm>
            <a:off x="502442" y="3796748"/>
            <a:ext cx="4383743" cy="43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6B079222-2365-4D1C-8C02-EBB7D7105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372506"/>
                <a:ext cx="9325049" cy="28826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优化目标的两种形式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第一种：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</m:d>
                    <m:r>
                      <m:rPr>
                        <m:aln/>
                      </m:rP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𝜏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𝜏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naryPr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因为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𝜏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𝜏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[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𝑟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]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。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所以优化目标的第二种形式是：</a:t>
                </a:r>
                <a:r>
                  <a:rPr lang="en-US" altLang="zh-CN" sz="16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</m:d>
                    <m:r>
                      <m:rPr>
                        <m:aln/>
                      </m:rP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[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]</m:t>
                    </m:r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6B079222-2365-4D1C-8C02-EBB7D7105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372506"/>
                <a:ext cx="9325049" cy="2882654"/>
              </a:xfrm>
              <a:prstGeom prst="rect">
                <a:avLst/>
              </a:prstGeom>
              <a:blipFill>
                <a:blip r:embed="rId4"/>
                <a:stretch>
                  <a:fillRect l="-261" t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864ED39-4973-4817-82E8-325BC89A12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1" y="3684401"/>
                <a:ext cx="8019259" cy="28826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𝜏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：轨迹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：初始状态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r>
                  <a:rPr lang="en-US" altLang="zh-CN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zh-CN" altLang="en-US" sz="180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：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𝑡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时刻的状态，动作和奖励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：使用的策略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：表示策略所使用的参数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下的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值与状态值函数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14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864ED39-4973-4817-82E8-325BC89A1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1" y="3684401"/>
                <a:ext cx="8019259" cy="2882654"/>
              </a:xfrm>
              <a:prstGeom prst="rect">
                <a:avLst/>
              </a:prstGeom>
              <a:blipFill>
                <a:blip r:embed="rId5"/>
                <a:stretch>
                  <a:fillRect l="-304" t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5ACC83B0-F43C-4478-901A-9D93363F8425}"/>
              </a:ext>
            </a:extLst>
          </p:cNvPr>
          <p:cNvSpPr txBox="1">
            <a:spLocks/>
          </p:cNvSpPr>
          <p:nvPr/>
        </p:nvSpPr>
        <p:spPr>
          <a:xfrm>
            <a:off x="502442" y="3099808"/>
            <a:ext cx="138720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相关定义</a:t>
            </a:r>
          </a:p>
        </p:txBody>
      </p: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F96E0CA6-17DB-8D3F-0888-9C830761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4" y="6417156"/>
            <a:ext cx="8512248" cy="179588"/>
          </a:xfrm>
        </p:spPr>
        <p:txBody>
          <a:bodyPr/>
          <a:lstStyle/>
          <a:p>
            <a:r>
              <a:rPr lang="en-US" altLang="zh-CN" dirty="0"/>
              <a:t>John Schulman. Optimizing expectations: From deep reinforcement learning to stochastic computation graphs. 2016.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801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优化目标的优化量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DCAA332-9D4F-724E-8817-25287613A799}"/>
              </a:ext>
            </a:extLst>
          </p:cNvPr>
          <p:cNvSpPr txBox="1">
            <a:spLocks/>
          </p:cNvSpPr>
          <p:nvPr/>
        </p:nvSpPr>
        <p:spPr>
          <a:xfrm>
            <a:off x="426239" y="2263508"/>
            <a:ext cx="4383743" cy="43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4611A04-B48B-5E41-9042-070CFE5EC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111869" y="1349346"/>
                <a:ext cx="10807739" cy="37305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sub>
                      </m:sSub>
                      <m:r>
                        <a:rPr lang="en-US" altLang="zh-CN" sz="180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[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V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𝜏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V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𝜏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V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V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𝜏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V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V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𝜏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𝜏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V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V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𝜏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(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V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V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𝜏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]</m:t>
                      </m:r>
                    </m:oMath>
                  </m:oMathPara>
                </a14:m>
                <a:br>
                  <a:rPr lang="en-US" altLang="zh-CN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</a:b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4611A04-B48B-5E41-9042-070CFE5EC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1869" y="1349346"/>
                <a:ext cx="10807739" cy="3730530"/>
              </a:xfrm>
              <a:prstGeom prst="rect">
                <a:avLst/>
              </a:prstGeom>
              <a:blipFill>
                <a:blip r:embed="rId5"/>
                <a:stretch>
                  <a:fillRect b="-1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CD969C-508D-42DA-B185-75405D980375}"/>
              </a:ext>
            </a:extLst>
          </p:cNvPr>
          <p:cNvCxnSpPr>
            <a:cxnSpLocks/>
          </p:cNvCxnSpPr>
          <p:nvPr/>
        </p:nvCxnSpPr>
        <p:spPr>
          <a:xfrm flipH="1" flipV="1">
            <a:off x="4329542" y="5671127"/>
            <a:ext cx="378691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6BD2F7-BF15-45D7-8D34-418CA5E53ADC}"/>
              </a:ext>
            </a:extLst>
          </p:cNvPr>
          <p:cNvSpPr txBox="1"/>
          <p:nvPr/>
        </p:nvSpPr>
        <p:spPr>
          <a:xfrm>
            <a:off x="4708233" y="5900776"/>
            <a:ext cx="176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不方便采样</a:t>
            </a:r>
            <a:endParaRPr 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16BEDF-1630-4517-8F0F-333EB6331104}"/>
              </a:ext>
            </a:extLst>
          </p:cNvPr>
          <p:cNvCxnSpPr/>
          <p:nvPr/>
        </p:nvCxnSpPr>
        <p:spPr>
          <a:xfrm flipV="1">
            <a:off x="1475506" y="1921164"/>
            <a:ext cx="526473" cy="34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4FFFDB-FFA3-4238-9CC5-6B99689F757C}"/>
                  </a:ext>
                </a:extLst>
              </p:cNvPr>
              <p:cNvSpPr txBox="1"/>
              <p:nvPr/>
            </p:nvSpPr>
            <p:spPr>
              <a:xfrm>
                <a:off x="426239" y="2291766"/>
                <a:ext cx="16348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初始状态的分布与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无关</m:t>
                    </m:r>
                  </m:oMath>
                </a14:m>
                <a:endParaRPr lang="en-US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4FFFDB-FFA3-4238-9CC5-6B99689F7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39" y="2291766"/>
                <a:ext cx="1634836" cy="584775"/>
              </a:xfrm>
              <a:prstGeom prst="rect">
                <a:avLst/>
              </a:prstGeom>
              <a:blipFill>
                <a:blip r:embed="rId6"/>
                <a:stretch>
                  <a:fillRect l="-223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74052-CC8C-4D1F-BDA8-70D12B108209}"/>
              </a:ext>
            </a:extLst>
          </p:cNvPr>
          <p:cNvCxnSpPr/>
          <p:nvPr/>
        </p:nvCxnSpPr>
        <p:spPr>
          <a:xfrm flipV="1">
            <a:off x="1416410" y="3872908"/>
            <a:ext cx="526473" cy="34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5775CD-CD48-43CB-B5E9-110FDBE2BB91}"/>
                  </a:ext>
                </a:extLst>
              </p:cNvPr>
              <p:cNvSpPr txBox="1"/>
              <p:nvPr/>
            </p:nvSpPr>
            <p:spPr>
              <a:xfrm>
                <a:off x="658088" y="4252356"/>
                <a:ext cx="1634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的定义</a:t>
                </a:r>
                <a:endParaRPr lang="en-US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5775CD-CD48-43CB-B5E9-110FDBE2B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8" y="4252356"/>
                <a:ext cx="1634836" cy="338554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C93FE1-3997-4825-97B4-AB388826C7B4}"/>
              </a:ext>
            </a:extLst>
          </p:cNvPr>
          <p:cNvCxnSpPr/>
          <p:nvPr/>
        </p:nvCxnSpPr>
        <p:spPr>
          <a:xfrm flipH="1" flipV="1">
            <a:off x="5243942" y="4839855"/>
            <a:ext cx="332510" cy="38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E8E83-0BF9-4F2F-BA57-7C11D83420F7}"/>
                  </a:ext>
                </a:extLst>
              </p:cNvPr>
              <p:cNvSpPr txBox="1"/>
              <p:nvPr/>
            </p:nvSpPr>
            <p:spPr>
              <a:xfrm>
                <a:off x="5123248" y="5176934"/>
                <a:ext cx="1764145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E8E83-0BF9-4F2F-BA57-7C11D8342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248" y="5176934"/>
                <a:ext cx="1764145" cy="379656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D7D7A9-BF23-406E-9355-F79DDBC99D31}"/>
              </a:ext>
            </a:extLst>
          </p:cNvPr>
          <p:cNvCxnSpPr>
            <a:cxnSpLocks/>
          </p:cNvCxnSpPr>
          <p:nvPr/>
        </p:nvCxnSpPr>
        <p:spPr>
          <a:xfrm flipV="1">
            <a:off x="1192709" y="5462933"/>
            <a:ext cx="750174" cy="27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52B704-3F34-4D7E-8FB1-1BA70D58CDC2}"/>
                  </a:ext>
                </a:extLst>
              </p:cNvPr>
              <p:cNvSpPr txBox="1"/>
              <p:nvPr/>
            </p:nvSpPr>
            <p:spPr>
              <a:xfrm>
                <a:off x="426239" y="5685172"/>
                <a:ext cx="1764145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V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52B704-3F34-4D7E-8FB1-1BA70D58C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39" y="5685172"/>
                <a:ext cx="1764145" cy="639983"/>
              </a:xfrm>
              <a:prstGeom prst="rect">
                <a:avLst/>
              </a:prstGeom>
              <a:blipFill>
                <a:blip r:embed="rId9"/>
                <a:stretch>
                  <a:fillRect r="-3564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6F802DE-0057-42D3-97C1-A738A44A89B9}"/>
                  </a:ext>
                </a:extLst>
              </p:cNvPr>
              <p:cNvSpPr txBox="1"/>
              <p:nvPr/>
            </p:nvSpPr>
            <p:spPr>
              <a:xfrm>
                <a:off x="5576452" y="259877"/>
                <a:ext cx="3191478" cy="706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</m:d>
                    <m:r>
                      <m:rPr>
                        <m:aln/>
                      </m:rPr>
                      <a:rPr lang="en-US" altLang="zh-CN" sz="1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𝔼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𝜏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𝜏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naryPr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</m:d>
                    <m:r>
                      <m:rPr>
                        <m:aln/>
                      </m:rPr>
                      <a:rPr lang="en-US" altLang="zh-CN" sz="1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∼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[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6F802DE-0057-42D3-97C1-A738A44A8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452" y="259877"/>
                <a:ext cx="3191478" cy="706412"/>
              </a:xfrm>
              <a:prstGeom prst="rect">
                <a:avLst/>
              </a:prstGeom>
              <a:blipFill>
                <a:blip r:embed="rId13"/>
                <a:stretch>
                  <a:fillRect l="-382" t="-6206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3EE1B862-A7B6-D1F9-5695-3E24F01C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4" y="6417156"/>
            <a:ext cx="8512248" cy="179588"/>
          </a:xfrm>
        </p:spPr>
        <p:txBody>
          <a:bodyPr/>
          <a:lstStyle/>
          <a:p>
            <a:r>
              <a:rPr lang="en-US" altLang="zh-CN" dirty="0"/>
              <a:t>John Schulman. Optimizing expectations: From deep reinforcement learning to stochastic computation graphs. 2016.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4927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8916DE-4A93-4921-BB0A-E7DC84F68B4A}"/>
              </a:ext>
            </a:extLst>
          </p:cNvPr>
          <p:cNvSpPr/>
          <p:nvPr/>
        </p:nvSpPr>
        <p:spPr>
          <a:xfrm>
            <a:off x="6210666" y="1700106"/>
            <a:ext cx="2588674" cy="8195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使用重要性采样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DCAA332-9D4F-724E-8817-25287613A799}"/>
              </a:ext>
            </a:extLst>
          </p:cNvPr>
          <p:cNvSpPr txBox="1">
            <a:spLocks/>
          </p:cNvSpPr>
          <p:nvPr/>
        </p:nvSpPr>
        <p:spPr>
          <a:xfrm>
            <a:off x="502442" y="2263508"/>
            <a:ext cx="4383743" cy="43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F25C21D8-89C0-4800-A3D4-5DF1F419D4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258085"/>
                <a:ext cx="9325049" cy="33291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使用重要性采样（</a:t>
                </a:r>
                <a:r>
                  <a:rPr lang="en-US" altLang="zh-CN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Importance Sampling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buNone/>
                </a:pPr>
                <a:endParaRPr lang="en-US" altLang="zh-CN" i="1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𝐴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)]]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[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)]]</m:t>
                          </m:r>
                        </m:e>
                      </m:nary>
                    </m:oMath>
                  </m:oMathPara>
                </a14:m>
                <a:b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</a:b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F25C21D8-89C0-4800-A3D4-5DF1F419D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58085"/>
                <a:ext cx="9325049" cy="3329172"/>
              </a:xfrm>
              <a:prstGeom prst="rect">
                <a:avLst/>
              </a:prstGeom>
              <a:blipFill>
                <a:blip r:embed="rId4"/>
                <a:stretch>
                  <a:fillRect l="-392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BF88DF-8B1B-497F-B546-6491D89777D4}"/>
                  </a:ext>
                </a:extLst>
              </p:cNvPr>
              <p:cNvSpPr txBox="1"/>
              <p:nvPr/>
            </p:nvSpPr>
            <p:spPr>
              <a:xfrm>
                <a:off x="2475270" y="4746808"/>
                <a:ext cx="1727349" cy="649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仍然是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b="0" dirty="0">
                  <a:latin typeface="阿里巴巴普惠体 R" panose="00020600040101010101" pitchFamily="18" charset="-122"/>
                </a:endParaRPr>
              </a:p>
              <a:p>
                <a:pPr algn="ctr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（近似操作）</a:t>
                </a:r>
                <a:endParaRPr 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BF88DF-8B1B-497F-B546-6491D8977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270" y="4746808"/>
                <a:ext cx="1727349" cy="649601"/>
              </a:xfrm>
              <a:prstGeom prst="rect">
                <a:avLst/>
              </a:prstGeom>
              <a:blipFill>
                <a:blip r:embed="rId5"/>
                <a:stretch>
                  <a:fillRect t="-5660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B1D20C-AAA4-48B2-94C4-CFB33800B783}"/>
              </a:ext>
            </a:extLst>
          </p:cNvPr>
          <p:cNvCxnSpPr/>
          <p:nvPr/>
        </p:nvCxnSpPr>
        <p:spPr>
          <a:xfrm flipV="1">
            <a:off x="3288145" y="4295874"/>
            <a:ext cx="101600" cy="45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">
            <a:extLst>
              <a:ext uri="{FF2B5EF4-FFF2-40B4-BE49-F238E27FC236}">
                <a16:creationId xmlns:a16="http://schemas.microsoft.com/office/drawing/2014/main" id="{4B0A91FE-9186-4CFE-BBFB-0EECFF22EC79}"/>
              </a:ext>
            </a:extLst>
          </p:cNvPr>
          <p:cNvSpPr txBox="1"/>
          <p:nvPr/>
        </p:nvSpPr>
        <p:spPr>
          <a:xfrm>
            <a:off x="5230354" y="4746808"/>
            <a:ext cx="1727349" cy="372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重要性采样</a:t>
            </a:r>
            <a:endParaRPr 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2" name="Straight Arrow Connector 5">
            <a:extLst>
              <a:ext uri="{FF2B5EF4-FFF2-40B4-BE49-F238E27FC236}">
                <a16:creationId xmlns:a16="http://schemas.microsoft.com/office/drawing/2014/main" id="{63CE46CB-1BF9-4B34-820A-625397772A97}"/>
              </a:ext>
            </a:extLst>
          </p:cNvPr>
          <p:cNvCxnSpPr>
            <a:cxnSpLocks/>
          </p:cNvCxnSpPr>
          <p:nvPr/>
        </p:nvCxnSpPr>
        <p:spPr>
          <a:xfrm flipH="1" flipV="1">
            <a:off x="5744943" y="4295875"/>
            <a:ext cx="224057" cy="45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D525E5CC-F401-4EDD-8F4B-902AB7FF571A}"/>
                  </a:ext>
                </a:extLst>
              </p:cNvPr>
              <p:cNvSpPr txBox="1"/>
              <p:nvPr/>
            </p:nvSpPr>
            <p:spPr>
              <a:xfrm>
                <a:off x="6230986" y="1796945"/>
                <a:ext cx="1764145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V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D525E5CC-F401-4EDD-8F4B-902AB7FF5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986" y="1796945"/>
                <a:ext cx="1764145" cy="639983"/>
              </a:xfrm>
              <a:prstGeom prst="rect">
                <a:avLst/>
              </a:prstGeom>
              <a:blipFill>
                <a:blip r:embed="rId9"/>
                <a:stretch>
                  <a:fillRect r="-35172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9C160A0B-C9CD-19AA-E3C8-F5949738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4" y="6417156"/>
            <a:ext cx="8512248" cy="179588"/>
          </a:xfrm>
        </p:spPr>
        <p:txBody>
          <a:bodyPr/>
          <a:lstStyle/>
          <a:p>
            <a:r>
              <a:rPr lang="en-US" altLang="zh-CN" dirty="0"/>
              <a:t>John Schulman. Optimizing expectations: From deep reinforcement learning to stochastic computation graphs. 2016.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987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29C62EF-AD19-4D7A-8086-D8D1B25BB1DA}"/>
              </a:ext>
            </a:extLst>
          </p:cNvPr>
          <p:cNvSpPr/>
          <p:nvPr/>
        </p:nvSpPr>
        <p:spPr>
          <a:xfrm>
            <a:off x="1083733" y="4758267"/>
            <a:ext cx="7010401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忽略状态分布的差异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DCAA332-9D4F-724E-8817-25287613A799}"/>
              </a:ext>
            </a:extLst>
          </p:cNvPr>
          <p:cNvSpPr txBox="1">
            <a:spLocks/>
          </p:cNvSpPr>
          <p:nvPr/>
        </p:nvSpPr>
        <p:spPr>
          <a:xfrm>
            <a:off x="502442" y="2263508"/>
            <a:ext cx="4383743" cy="43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F25C21D8-89C0-4800-A3D4-5DF1F419D4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372506"/>
                <a:ext cx="9325049" cy="28826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当策略更新前后的变化较小时，可以令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。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假设使用确定性策略，当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1600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的概率小于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𝜖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时</m:t>
                    </m:r>
                  </m:oMath>
                </a14:m>
                <a:endParaRPr lang="en-US" altLang="zh-CN" sz="1600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zh-CN" altLang="en-US" sz="1600" b="0" dirty="0">
                    <a:latin typeface="Cambria Math" panose="02040503050406030204" pitchFamily="18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或者假设使用随机策略，当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1600" b="0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~</m:t>
                    </m:r>
                  </m:oMath>
                </a14:m>
                <a:r>
                  <a:rPr lang="en-US" altLang="zh-CN" sz="16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⋅|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0" dirty="0">
                    <a:latin typeface="Cambria Math" panose="02040503050406030204" pitchFamily="18" charset="0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的概率小于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𝜖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时</m:t>
                    </m:r>
                  </m:oMath>
                </a14:m>
                <a:endParaRPr lang="en-US" altLang="zh-CN" sz="1600" b="0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1−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𝜖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1−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𝑚𝑖𝑠𝑡𝑎𝑘𝑒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𝑝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1−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|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𝑚𝑖𝑠𝑡𝑎𝑘𝑒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|≤2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1−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≤2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𝑡</m:t>
                    </m:r>
                  </m:oMath>
                </a14:m>
                <a:b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</a:b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F25C21D8-89C0-4800-A3D4-5DF1F419D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372506"/>
                <a:ext cx="9325049" cy="2882654"/>
              </a:xfrm>
              <a:prstGeom prst="rect">
                <a:avLst/>
              </a:prstGeom>
              <a:blipFill>
                <a:blip r:embed="rId5"/>
                <a:stretch>
                  <a:fillRect l="-261" t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83BF14-B6FC-4269-9489-D8774F88978B}"/>
                  </a:ext>
                </a:extLst>
              </p:cNvPr>
              <p:cNvSpPr/>
              <p:nvPr/>
            </p:nvSpPr>
            <p:spPr>
              <a:xfrm>
                <a:off x="1245498" y="4840821"/>
                <a:ext cx="7010401" cy="60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[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)]]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83BF14-B6FC-4269-9489-D8774F889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498" y="4840821"/>
                <a:ext cx="7010401" cy="6076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244AB6-0A77-4985-B532-0A2B45F1813B}"/>
              </a:ext>
            </a:extLst>
          </p:cNvPr>
          <p:cNvCxnSpPr/>
          <p:nvPr/>
        </p:nvCxnSpPr>
        <p:spPr>
          <a:xfrm flipV="1">
            <a:off x="7324437" y="3395041"/>
            <a:ext cx="0" cy="42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CFE609-9EDF-4232-8AE7-27574DDD701B}"/>
                  </a:ext>
                </a:extLst>
              </p:cNvPr>
              <p:cNvSpPr txBox="1"/>
              <p:nvPr/>
            </p:nvSpPr>
            <p:spPr>
              <a:xfrm>
                <a:off x="5643418" y="3821599"/>
                <a:ext cx="3500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CFE609-9EDF-4232-8AE7-27574DDD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418" y="3821599"/>
                <a:ext cx="3500582" cy="369332"/>
              </a:xfrm>
              <a:prstGeom prst="rect">
                <a:avLst/>
              </a:prstGeom>
              <a:blipFill>
                <a:blip r:embed="rId7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8E1785E2-6768-6F3B-A775-D0923134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4" y="6417156"/>
            <a:ext cx="8512248" cy="179588"/>
          </a:xfrm>
        </p:spPr>
        <p:txBody>
          <a:bodyPr/>
          <a:lstStyle/>
          <a:p>
            <a:r>
              <a:rPr lang="en-US" altLang="zh-CN" dirty="0"/>
              <a:t>John Schulman. Optimizing expectations: From deep reinforcement learning to stochastic computation graphs. 2016.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303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约束策略的变化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F25C21D8-89C0-4800-A3D4-5DF1F419D4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4" y="1413347"/>
                <a:ext cx="9325049" cy="15251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使用</a:t>
                </a:r>
                <a:r>
                  <a:rPr lang="en-US" altLang="zh-CN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KL</a:t>
                </a:r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散度约束策略更新的幅度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←</m:t>
                      </m:r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∼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80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∼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[</m:t>
                                  </m:r>
                                  <m:f>
                                    <m:f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)]]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such</m:t>
                      </m:r>
                      <m:r>
                        <a:rPr lang="en-US" altLang="zh-CN" sz="1800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that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∼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]≤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𝜖</m:t>
                      </m:r>
                    </m:oMath>
                  </m:oMathPara>
                </a14:m>
                <a:endParaRPr lang="en-US" altLang="zh-CN" sz="18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F25C21D8-89C0-4800-A3D4-5DF1F419D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4" y="1413347"/>
                <a:ext cx="9325049" cy="1525102"/>
              </a:xfrm>
              <a:prstGeom prst="rect">
                <a:avLst/>
              </a:prstGeom>
              <a:blipFill>
                <a:blip r:embed="rId3"/>
                <a:stretch>
                  <a:fillRect l="-261" t="-2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4C82D7BC-6F66-4096-AAFF-F4D61C9C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4" y="6360673"/>
            <a:ext cx="8512248" cy="206381"/>
          </a:xfrm>
        </p:spPr>
        <p:txBody>
          <a:bodyPr/>
          <a:lstStyle/>
          <a:p>
            <a:r>
              <a:rPr lang="en-US" altLang="zh-CN" dirty="0"/>
              <a:t>http://rail.eecs.berkeley.edu/deeprlcourse/static/slides/lec-9.pdf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2C6152D-394C-4EDF-9961-1EAAF7AC77A5}"/>
              </a:ext>
            </a:extLst>
          </p:cNvPr>
          <p:cNvGrpSpPr/>
          <p:nvPr/>
        </p:nvGrpSpPr>
        <p:grpSpPr>
          <a:xfrm>
            <a:off x="813582" y="4130222"/>
            <a:ext cx="7196385" cy="1076705"/>
            <a:chOff x="813582" y="3964029"/>
            <a:chExt cx="7196385" cy="1076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4B5B9CD-4C16-42FA-B4B3-91BE6EA651E4}"/>
                    </a:ext>
                  </a:extLst>
                </p:cNvPr>
                <p:cNvSpPr txBox="1"/>
                <p:nvPr/>
              </p:nvSpPr>
              <p:spPr>
                <a:xfrm>
                  <a:off x="813582" y="4119660"/>
                  <a:ext cx="2113863" cy="464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←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max</m:t>
                                    </m: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 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4B5B9CD-4C16-42FA-B4B3-91BE6EA65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582" y="4119660"/>
                  <a:ext cx="2113863" cy="464038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48A4BEF0-A755-4567-ABB3-B3ABB54139E5}"/>
                    </a:ext>
                  </a:extLst>
                </p:cNvPr>
                <p:cNvSpPr/>
                <p:nvPr/>
              </p:nvSpPr>
              <p:spPr>
                <a:xfrm>
                  <a:off x="2585340" y="3964029"/>
                  <a:ext cx="5424627" cy="10767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∼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∼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[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)]]</m:t>
                                </m:r>
                              </m:e>
                            </m:nary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𝐾𝐿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)−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)</m:t>
                            </m:r>
                          </m:e>
                        </m:eqAr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48A4BEF0-A755-4567-ABB3-B3ABB54139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340" y="3964029"/>
                  <a:ext cx="5424627" cy="10767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E4A3564-18DE-40B4-B28E-C7EA90A26EAF}"/>
              </a:ext>
            </a:extLst>
          </p:cNvPr>
          <p:cNvSpPr txBox="1">
            <a:spLocks/>
          </p:cNvSpPr>
          <p:nvPr/>
        </p:nvSpPr>
        <p:spPr>
          <a:xfrm>
            <a:off x="502444" y="3601866"/>
            <a:ext cx="9325049" cy="56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实际多使用</a:t>
            </a:r>
            <a:r>
              <a:rPr lang="en-US" altLang="zh-CN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constraint violate as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93C3A1CC-60D5-455F-8BB7-21EB90F1F0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4" y="5413308"/>
                <a:ext cx="9325049" cy="6954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优化上式，更新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更新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𝜆</m:t>
                    </m:r>
                  </m:oMath>
                </a14:m>
                <a:r>
                  <a:rPr lang="en-US" altLang="zh-CN" sz="16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</m:oMath>
                </a14:m>
                <a:r>
                  <a:rPr lang="en-US" altLang="zh-CN" sz="16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</m:oMath>
                </a14:m>
                <a:r>
                  <a:rPr lang="en-US" altLang="zh-CN" sz="16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阿里巴巴普惠体 R" panose="00020600040101010101" pitchFamily="18" charset="-122"/>
                      </a:rPr>
                      <m:t>α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𝐾𝐿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∥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𝜖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93C3A1CC-60D5-455F-8BB7-21EB90F1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4" y="5413308"/>
                <a:ext cx="9325049" cy="695492"/>
              </a:xfrm>
              <a:prstGeom prst="rect">
                <a:avLst/>
              </a:prstGeom>
              <a:blipFill>
                <a:blip r:embed="rId9"/>
                <a:stretch>
                  <a:fillRect t="-6140"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FA9B13B7-6097-12F8-9A91-358CEEC8CCD9}"/>
              </a:ext>
            </a:extLst>
          </p:cNvPr>
          <p:cNvSpPr txBox="1">
            <a:spLocks/>
          </p:cNvSpPr>
          <p:nvPr/>
        </p:nvSpPr>
        <p:spPr>
          <a:xfrm>
            <a:off x="502445" y="2940838"/>
            <a:ext cx="8421062" cy="5673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此次求解需要使用到共轭梯度法</a:t>
            </a: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1600" dirty="0">
                <a:ea typeface="阿里巴巴普惠体 R" panose="00020600040101010101" pitchFamily="18" charset="-122"/>
              </a:rPr>
              <a:t>详细推导可见</a:t>
            </a:r>
            <a:r>
              <a:rPr lang="en-US" altLang="zh-CN" sz="1600" dirty="0">
                <a:ea typeface="阿里巴巴普惠体 R" panose="00020600040101010101" pitchFamily="18" charset="-122"/>
              </a:rPr>
              <a:t>《</a:t>
            </a:r>
            <a:r>
              <a:rPr lang="zh-CN" altLang="en-US" sz="1600" dirty="0">
                <a:ea typeface="阿里巴巴普惠体 R" panose="00020600040101010101" pitchFamily="18" charset="-122"/>
              </a:rPr>
              <a:t>动手学强化学习</a:t>
            </a:r>
            <a:r>
              <a:rPr lang="en-US" altLang="zh-CN" sz="1600" dirty="0">
                <a:ea typeface="阿里巴巴普惠体 R" panose="00020600040101010101" pitchFamily="18" charset="-122"/>
              </a:rPr>
              <a:t>》</a:t>
            </a:r>
            <a:r>
              <a:rPr lang="zh-CN" altLang="en-US" sz="1600" dirty="0">
                <a:ea typeface="阿里巴巴普惠体 R" panose="00020600040101010101" pitchFamily="18" charset="-122"/>
              </a:rPr>
              <a:t>第</a:t>
            </a:r>
            <a:r>
              <a:rPr lang="en-US" altLang="zh-CN" sz="1600" dirty="0">
                <a:ea typeface="阿里巴巴普惠体 R" panose="00020600040101010101" pitchFamily="18" charset="-122"/>
              </a:rPr>
              <a:t>11.4</a:t>
            </a:r>
            <a:r>
              <a:rPr lang="zh-CN" altLang="en-US" sz="1600" dirty="0">
                <a:ea typeface="阿里巴巴普惠体 R" panose="00020600040101010101" pitchFamily="18" charset="-122"/>
              </a:rPr>
              <a:t>节</a:t>
            </a:r>
            <a:endParaRPr lang="en-US" altLang="zh-CN" sz="1600" dirty="0">
              <a:ea typeface="阿里巴巴普惠体 R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680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A4E942D-ACCF-451C-9085-5139CADA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3" y="6357273"/>
            <a:ext cx="6913425" cy="206381"/>
          </a:xfrm>
        </p:spPr>
        <p:txBody>
          <a:bodyPr/>
          <a:lstStyle/>
          <a:p>
            <a:r>
              <a:rPr lang="en-US" altLang="zh-CN" dirty="0"/>
              <a:t>https://medium.com/@jonathan_hui/rl-trust-region-policy-optimization-trpo-explained-a6ee04eeeee9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198D2D-6E9D-44B0-BDFA-BE492F33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398F494-75B1-41ED-9EF8-E7CDB2EB6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52" y="2"/>
            <a:ext cx="7918913" cy="1028699"/>
          </a:xfrm>
        </p:spPr>
        <p:txBody>
          <a:bodyPr/>
          <a:lstStyle/>
          <a:p>
            <a:r>
              <a:rPr lang="en-US" altLang="zh-CN" dirty="0"/>
              <a:t>TRPO</a:t>
            </a:r>
            <a:r>
              <a:rPr lang="zh-CN" altLang="en-US" dirty="0"/>
              <a:t>的原理</a:t>
            </a:r>
          </a:p>
        </p:txBody>
      </p:sp>
      <p:pic>
        <p:nvPicPr>
          <p:cNvPr id="6" name="Picture 2" descr="https://cdn-images-1.medium.com/max/1600/1*Qng-QTAxM1SinumXuLaTsg.jpeg">
            <a:extLst>
              <a:ext uri="{FF2B5EF4-FFF2-40B4-BE49-F238E27FC236}">
                <a16:creationId xmlns:a16="http://schemas.microsoft.com/office/drawing/2014/main" id="{6D0E420F-3D54-41F7-8BC3-B64B80D42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3"/>
          <a:stretch/>
        </p:blipFill>
        <p:spPr bwMode="auto">
          <a:xfrm>
            <a:off x="628650" y="1833469"/>
            <a:ext cx="7886700" cy="341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cdn-images-1.medium.com/max/1200/1*eQDsFaMkSXw0g6gVIErXaQ.jpeg">
            <a:extLst>
              <a:ext uri="{FF2B5EF4-FFF2-40B4-BE49-F238E27FC236}">
                <a16:creationId xmlns:a16="http://schemas.microsoft.com/office/drawing/2014/main" id="{E329FC8C-A546-449F-8B4A-AD4146D7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16308"/>
          <a:stretch/>
        </p:blipFill>
        <p:spPr bwMode="auto">
          <a:xfrm>
            <a:off x="5023961" y="1840551"/>
            <a:ext cx="3561777" cy="34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20886B-FEC9-4F02-8302-349F303D62BA}"/>
              </a:ext>
            </a:extLst>
          </p:cNvPr>
          <p:cNvSpPr txBox="1"/>
          <p:nvPr/>
        </p:nvSpPr>
        <p:spPr>
          <a:xfrm>
            <a:off x="866353" y="1385188"/>
            <a:ext cx="3206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Line search (like gradient ascent)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3112D5-47B6-42B1-A57F-FB3A435C249A}"/>
              </a:ext>
            </a:extLst>
          </p:cNvPr>
          <p:cNvSpPr txBox="1"/>
          <p:nvPr/>
        </p:nvSpPr>
        <p:spPr>
          <a:xfrm>
            <a:off x="5424568" y="1385188"/>
            <a:ext cx="2760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Optimization in Trust Region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620BBB-EE71-A978-311A-24D693AF6785}"/>
              </a:ext>
            </a:extLst>
          </p:cNvPr>
          <p:cNvSpPr txBox="1"/>
          <p:nvPr/>
        </p:nvSpPr>
        <p:spPr>
          <a:xfrm>
            <a:off x="721453" y="5377099"/>
            <a:ext cx="3351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不做限制的梯度上升法在策略优化中很可能由于‘步子太大’而越过局部最优，“一步踩空掉到山下”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CB6057-794A-1F13-E1ED-440248A86FBC}"/>
              </a:ext>
            </a:extLst>
          </p:cNvPr>
          <p:cNvSpPr txBox="1"/>
          <p:nvPr/>
        </p:nvSpPr>
        <p:spPr>
          <a:xfrm>
            <a:off x="5129235" y="5377099"/>
            <a:ext cx="3351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可信任区域限制的梯度上升法‘踩空落崖’的风险，对策略优化方法十分重要</a:t>
            </a:r>
            <a:endParaRPr lang="zh-CN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2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146" y="3125495"/>
            <a:ext cx="5975720" cy="1220215"/>
          </a:xfrm>
        </p:spPr>
        <p:txBody>
          <a:bodyPr>
            <a:noAutofit/>
          </a:bodyPr>
          <a:lstStyle/>
          <a:p>
            <a:r>
              <a:rPr kumimoji="1" lang="zh-CN" altLang="en-US" sz="4400" dirty="0"/>
              <a:t>策略改进的</a:t>
            </a:r>
            <a:br>
              <a:rPr kumimoji="1" lang="en-US" altLang="zh-CN" sz="4400" dirty="0"/>
            </a:br>
            <a:r>
              <a:rPr kumimoji="1" lang="zh-CN" altLang="en-US" sz="4400" dirty="0"/>
              <a:t>单调性保证</a:t>
            </a:r>
            <a:br>
              <a:rPr kumimoji="1" lang="zh-CN" altLang="en-US" sz="4400" dirty="0"/>
            </a:br>
            <a:endParaRPr kumimoji="1" lang="zh-CN" altLang="en-US" sz="44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60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kumimoji="1" lang="zh-CN" altLang="en-US" dirty="0"/>
              <a:t>策略改进的单调性保证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03635" y="6407817"/>
            <a:ext cx="6415593" cy="206381"/>
          </a:xfrm>
        </p:spPr>
        <p:txBody>
          <a:bodyPr/>
          <a:lstStyle/>
          <a:p>
            <a:r>
              <a:rPr lang="en-US" altLang="zh-CN" dirty="0"/>
              <a:t>John Schulman. </a:t>
            </a:r>
            <a:r>
              <a:rPr lang="en-US" dirty="0"/>
              <a:t>Advanced Policy Gradient Methods: Natural Gradient, TRPO, and More</a:t>
            </a:r>
            <a:r>
              <a:rPr lang="en-US" altLang="zh-CN" dirty="0"/>
              <a:t>. 2017.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26F6D-0B52-442F-9ED0-FECFEA5B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74" y="3273066"/>
            <a:ext cx="4324350" cy="297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CD6F0-72C3-4130-AA7C-602356F05972}"/>
                  </a:ext>
                </a:extLst>
              </p:cNvPr>
              <p:cNvSpPr txBox="1"/>
              <p:nvPr/>
            </p:nvSpPr>
            <p:spPr>
              <a:xfrm flipH="1">
                <a:off x="1222032" y="2630985"/>
                <a:ext cx="7004334" cy="76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[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)]]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CD6F0-72C3-4130-AA7C-602356F05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22032" y="2630985"/>
                <a:ext cx="7004334" cy="769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F3D1D-52E9-4720-B9B4-797F183606A4}"/>
                  </a:ext>
                </a:extLst>
              </p:cNvPr>
              <p:cNvSpPr txBox="1"/>
              <p:nvPr/>
            </p:nvSpPr>
            <p:spPr>
              <a:xfrm>
                <a:off x="998949" y="1502317"/>
                <a:ext cx="7450501" cy="655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𝜖𝛾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F3D1D-52E9-4720-B9B4-797F18360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49" y="1502317"/>
                <a:ext cx="7450501" cy="655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970F47-E825-4E3F-ACAC-88693452F487}"/>
              </a:ext>
            </a:extLst>
          </p:cNvPr>
          <p:cNvCxnSpPr/>
          <p:nvPr/>
        </p:nvCxnSpPr>
        <p:spPr>
          <a:xfrm flipH="1" flipV="1">
            <a:off x="2733964" y="2068945"/>
            <a:ext cx="628072" cy="637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9ED59-D135-4051-A89F-A487C848706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154213" y="5322835"/>
            <a:ext cx="579751" cy="353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92D011-9D27-4EC3-91F2-F1A552749CF8}"/>
                  </a:ext>
                </a:extLst>
              </p:cNvPr>
              <p:cNvSpPr txBox="1"/>
              <p:nvPr/>
            </p:nvSpPr>
            <p:spPr>
              <a:xfrm flipH="1">
                <a:off x="1720776" y="4953503"/>
                <a:ext cx="866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92D011-9D27-4EC3-91F2-F1A552749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20776" y="4953503"/>
                <a:ext cx="86687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1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深度强化学习的分类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502442" y="1219983"/>
            <a:ext cx="8137923" cy="4936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基于价值的方法</a:t>
            </a: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深度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Q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网络及其扩展</a:t>
            </a: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基于随机策略的方法</a:t>
            </a:r>
            <a:endParaRPr lang="en-US" altLang="zh-CN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基于神经网络的策略梯度，信任区域策略优化（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TRPO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），近端策略优化（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），</a:t>
            </a:r>
            <a:r>
              <a:rPr lang="en-US" altLang="zh-CN" dirty="0">
                <a:solidFill>
                  <a:srgbClr val="00B0F0"/>
                </a:solidFill>
                <a:ea typeface="阿里巴巴普惠体 R" panose="00020600040101010101" pitchFamily="18" charset="-122"/>
              </a:rPr>
              <a:t>A3C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基于确定性策略的方法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确定性策略梯度（</a:t>
            </a:r>
            <a:r>
              <a:rPr lang="en-US" altLang="zh-CN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DPG</a:t>
            </a:r>
            <a:r>
              <a:rPr lang="zh-CN" altLang="en-US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），</a:t>
            </a:r>
            <a:r>
              <a:rPr lang="en-US" altLang="zh-CN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DDPG</a:t>
            </a:r>
          </a:p>
        </p:txBody>
      </p:sp>
    </p:spTree>
    <p:extLst>
      <p:ext uri="{BB962C8B-B14F-4D97-AF65-F5344CB8AC3E}">
        <p14:creationId xmlns:p14="http://schemas.microsoft.com/office/powerpoint/2010/main" val="1375952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055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2185E5-E8A4-410E-913C-A946EEAE4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4"/>
          <a:stretch/>
        </p:blipFill>
        <p:spPr>
          <a:xfrm>
            <a:off x="1388283" y="3759957"/>
            <a:ext cx="6657071" cy="23694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训练曲线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03635" y="6343654"/>
            <a:ext cx="4512902" cy="206381"/>
          </a:xfrm>
        </p:spPr>
        <p:txBody>
          <a:bodyPr/>
          <a:lstStyle/>
          <a:p>
            <a:r>
              <a:rPr lang="en-US" altLang="zh-CN" dirty="0"/>
              <a:t>John Schulman. Trust Region Policy Optimization. ICML 2015.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F11471-3B9F-4271-AC62-DB36BE1F58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04" y="4469641"/>
            <a:ext cx="975511" cy="9755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68961C-5958-46B1-B487-F6B3AF1D09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54" y="4469640"/>
            <a:ext cx="975512" cy="9755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19F738-37EE-4734-8AE4-571E6E981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534" y="1080729"/>
            <a:ext cx="6258329" cy="22815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DC69E4-5B71-4FA3-AC40-6767FC80B07B}"/>
              </a:ext>
            </a:extLst>
          </p:cNvPr>
          <p:cNvSpPr txBox="1"/>
          <p:nvPr/>
        </p:nvSpPr>
        <p:spPr>
          <a:xfrm>
            <a:off x="1985455" y="31776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Single path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C7792D-38C5-46A9-BE6F-089F16559B63}"/>
              </a:ext>
            </a:extLst>
          </p:cNvPr>
          <p:cNvSpPr txBox="1"/>
          <p:nvPr/>
        </p:nvSpPr>
        <p:spPr>
          <a:xfrm>
            <a:off x="6516382" y="3177635"/>
            <a:ext cx="64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818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结果比较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4EC540-9B12-494C-BA44-9788EDACF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0" y="2406742"/>
            <a:ext cx="8709180" cy="2044516"/>
          </a:xfrm>
          <a:prstGeom prst="rect">
            <a:avLst/>
          </a:prstGeom>
        </p:spPr>
      </p:pic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3A867E-DA5E-9ED7-2BF4-E60433B80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635" y="6343654"/>
            <a:ext cx="4512902" cy="206381"/>
          </a:xfrm>
        </p:spPr>
        <p:txBody>
          <a:bodyPr/>
          <a:lstStyle/>
          <a:p>
            <a:r>
              <a:rPr lang="en-US" altLang="zh-CN" dirty="0"/>
              <a:t>John Schulman. Trust Region Policy Optimization. ICML 2015.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311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23DA589-80B9-4114-84BA-247BD953D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4"/>
          <a:stretch/>
        </p:blipFill>
        <p:spPr>
          <a:xfrm>
            <a:off x="605009" y="4263880"/>
            <a:ext cx="7791516" cy="23502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推荐阅读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873774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PPO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D5CE61E-4FE8-410B-BB21-92C73C7DBF05}"/>
              </a:ext>
            </a:extLst>
          </p:cNvPr>
          <p:cNvSpPr txBox="1">
            <a:spLocks/>
          </p:cNvSpPr>
          <p:nvPr/>
        </p:nvSpPr>
        <p:spPr>
          <a:xfrm>
            <a:off x="502441" y="1938727"/>
            <a:ext cx="8317219" cy="234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TRPO</a:t>
            </a: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的不足</a:t>
            </a:r>
            <a:endParaRPr lang="en-US" altLang="zh-CN" sz="1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近似带来误差</a:t>
            </a: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求解约束优化问题的困难</a:t>
            </a: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en-US" altLang="zh-CN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PPO</a:t>
            </a: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算法</a:t>
            </a:r>
            <a:endParaRPr lang="en-US" altLang="zh-CN" sz="1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理论更简洁，操作更简单，实验效果更好</a:t>
            </a: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推荐阅读 </a:t>
            </a:r>
            <a:r>
              <a:rPr lang="en-US" altLang="zh-CN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Proximal Policy Optimization Algorithms, </a:t>
            </a:r>
            <a:r>
              <a:rPr lang="en-US" altLang="zh-CN" sz="16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John Schulman</a:t>
            </a:r>
            <a:r>
              <a:rPr lang="en-US" altLang="zh-CN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, et al. (2017)</a:t>
            </a:r>
            <a:endParaRPr lang="en-US" u="sng" dirty="0">
              <a:hlinkClick r:id="rId3"/>
            </a:endParaRPr>
          </a:p>
          <a:p>
            <a:pPr lvl="1"/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AD3D65-0F82-46A6-A77E-ADE737450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189" y="4173824"/>
            <a:ext cx="1040131" cy="299038"/>
          </a:xfrm>
          <a:prstGeom prst="rect">
            <a:avLst/>
          </a:prstGeom>
        </p:spPr>
      </p:pic>
      <p:pic>
        <p:nvPicPr>
          <p:cNvPr id="9218" name="Picture 2" descr="me">
            <a:extLst>
              <a:ext uri="{FF2B5EF4-FFF2-40B4-BE49-F238E27FC236}">
                <a16:creationId xmlns:a16="http://schemas.microsoft.com/office/drawing/2014/main" id="{35CDDEC3-0E1D-4537-8815-0D70898E9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66" y="1356990"/>
            <a:ext cx="1930586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06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317728" y="3614479"/>
            <a:ext cx="620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近端策略优化</a:t>
            </a:r>
            <a:endParaRPr lang="en-US" altLang="zh-CN" sz="40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sz="32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Proximal Policy Optimization</a:t>
            </a:r>
            <a:endParaRPr lang="zh-CN" altLang="en-US" sz="32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D3DF7-FB71-425D-AFE0-12D254584D68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6064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回顾</a:t>
            </a:r>
            <a:r>
              <a:rPr lang="en-US" altLang="zh-CN" dirty="0"/>
              <a:t>TRPO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5490813"/>
            <a:ext cx="2161556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TRPO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的不足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D5CE61E-4FE8-410B-BB21-92C73C7DBF05}"/>
              </a:ext>
            </a:extLst>
          </p:cNvPr>
          <p:cNvSpPr txBox="1">
            <a:spLocks/>
          </p:cNvSpPr>
          <p:nvPr/>
        </p:nvSpPr>
        <p:spPr>
          <a:xfrm>
            <a:off x="2909483" y="5492852"/>
            <a:ext cx="4108323" cy="867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重要性比例带来的大方差</a:t>
            </a:r>
            <a:endParaRPr lang="en-US" altLang="zh-CN" sz="1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求解约束优化问题的困难</a:t>
            </a:r>
            <a:endParaRPr lang="en-US" altLang="zh-CN" sz="1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457200" lvl="1" indent="0">
              <a:buNone/>
            </a:pP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B0605413-CCF9-40B9-89E8-91D9C15E4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1" y="1298771"/>
                <a:ext cx="9325049" cy="1478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TRPO</a:t>
                </a:r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使用</a:t>
                </a:r>
                <a:r>
                  <a:rPr lang="en-US" altLang="zh-CN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KL</a:t>
                </a:r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散度约束策略更新的幅度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←</m:t>
                      </m:r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∼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80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∼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[</m:t>
                                  </m:r>
                                  <m:f>
                                    <m:f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)]]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𝑠𝑢𝑐h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𝑡h𝑎𝑡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𝐾𝐿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∥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)≤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𝜖</m:t>
                      </m:r>
                    </m:oMath>
                  </m:oMathPara>
                </a14:m>
                <a:endParaRPr lang="en-US" altLang="zh-CN" sz="18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B0605413-CCF9-40B9-89E8-91D9C15E4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1" y="1298771"/>
                <a:ext cx="9325049" cy="1478500"/>
              </a:xfrm>
              <a:prstGeom prst="rect">
                <a:avLst/>
              </a:prstGeom>
              <a:blipFill>
                <a:blip r:embed="rId4"/>
                <a:stretch>
                  <a:fillRect l="-261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BD5B37C-B2D4-4A72-994F-9138358DBF65}"/>
              </a:ext>
            </a:extLst>
          </p:cNvPr>
          <p:cNvGrpSpPr/>
          <p:nvPr/>
        </p:nvGrpSpPr>
        <p:grpSpPr>
          <a:xfrm>
            <a:off x="1318115" y="3179066"/>
            <a:ext cx="7196385" cy="1076705"/>
            <a:chOff x="813582" y="3964029"/>
            <a:chExt cx="7196385" cy="1076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4">
                  <a:extLst>
                    <a:ext uri="{FF2B5EF4-FFF2-40B4-BE49-F238E27FC236}">
                      <a16:creationId xmlns:a16="http://schemas.microsoft.com/office/drawing/2014/main" id="{7495D53A-7282-4F3D-9457-E6E8F6B69B41}"/>
                    </a:ext>
                  </a:extLst>
                </p:cNvPr>
                <p:cNvSpPr txBox="1"/>
                <p:nvPr/>
              </p:nvSpPr>
              <p:spPr>
                <a:xfrm>
                  <a:off x="813582" y="4119660"/>
                  <a:ext cx="2113863" cy="464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←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max</m:t>
                                    </m: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 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4B5B9CD-4C16-42FA-B4B3-91BE6EA65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582" y="4119660"/>
                  <a:ext cx="2113863" cy="464038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4553DD9-B7F3-4202-9C24-173F17C7788D}"/>
                    </a:ext>
                  </a:extLst>
                </p:cNvPr>
                <p:cNvSpPr/>
                <p:nvPr/>
              </p:nvSpPr>
              <p:spPr>
                <a:xfrm>
                  <a:off x="2585340" y="3964029"/>
                  <a:ext cx="5424627" cy="10767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∼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∼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[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阿里巴巴普惠体 R" panose="00020600040101010101" pitchFamily="18" charset="-122"/>
                                                <a:cs typeface="阿里巴巴普惠体 R" panose="00020600040101010101" pitchFamily="18" charset="-122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𝐴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)]]</m:t>
                                </m:r>
                              </m:e>
                            </m:nary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𝐾𝐿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)−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)</m:t>
                            </m:r>
                          </m:e>
                        </m:eqAr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48A4BEF0-A755-4567-ABB3-B3ABB54139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340" y="3964029"/>
                  <a:ext cx="5424627" cy="10767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D8E4C22-8D78-4DF1-9FA5-3CBB6A42E878}"/>
              </a:ext>
            </a:extLst>
          </p:cNvPr>
          <p:cNvSpPr txBox="1">
            <a:spLocks/>
          </p:cNvSpPr>
          <p:nvPr/>
        </p:nvSpPr>
        <p:spPr>
          <a:xfrm>
            <a:off x="502441" y="2777271"/>
            <a:ext cx="9325049" cy="56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使用</a:t>
            </a:r>
            <a:r>
              <a:rPr lang="en-US" altLang="zh-CN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constraint violate as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8E485C54-5981-4F65-91CB-23D0EF2EFC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8861" y="4430624"/>
                <a:ext cx="5671539" cy="6954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优化上式，更新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更新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𝜆</m:t>
                    </m:r>
                  </m:oMath>
                </a14:m>
                <a:r>
                  <a:rPr lang="en-US" altLang="zh-CN" sz="16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</m:oMath>
                </a14:m>
                <a:r>
                  <a:rPr lang="en-US" altLang="zh-CN" sz="16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</m:oMath>
                </a14:m>
                <a:r>
                  <a:rPr lang="en-US" altLang="zh-CN" sz="16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阿里巴巴普惠体 R" panose="00020600040101010101" pitchFamily="18" charset="-122"/>
                      </a:rPr>
                      <m:t>α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𝐾𝐿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∥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𝜖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8E485C54-5981-4F65-91CB-23D0EF2EF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61" y="4430624"/>
                <a:ext cx="5671539" cy="695492"/>
              </a:xfrm>
              <a:prstGeom prst="rect">
                <a:avLst/>
              </a:prstGeom>
              <a:blipFill>
                <a:blip r:embed="rId9"/>
                <a:stretch>
                  <a:fillRect t="-6140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页脚占位符 2">
            <a:extLst>
              <a:ext uri="{FF2B5EF4-FFF2-40B4-BE49-F238E27FC236}">
                <a16:creationId xmlns:a16="http://schemas.microsoft.com/office/drawing/2014/main" id="{FB2B2A4A-CE4B-5118-FAD3-5680CF41A8DD}"/>
              </a:ext>
            </a:extLst>
          </p:cNvPr>
          <p:cNvSpPr txBox="1">
            <a:spLocks/>
          </p:cNvSpPr>
          <p:nvPr/>
        </p:nvSpPr>
        <p:spPr>
          <a:xfrm>
            <a:off x="502444" y="6343654"/>
            <a:ext cx="45129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John Schulman, et al. Proximal Policy Optimization Algorithms.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3379597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PPO: Proximal Policy Optimization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482157C7-FB91-46DD-A2EC-6B6D4C8B2364}"/>
              </a:ext>
            </a:extLst>
          </p:cNvPr>
          <p:cNvSpPr txBox="1">
            <a:spLocks/>
          </p:cNvSpPr>
          <p:nvPr/>
        </p:nvSpPr>
        <p:spPr>
          <a:xfrm>
            <a:off x="502444" y="6343654"/>
            <a:ext cx="45129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John Schulman, et al. Proximal Policy Optimization Algorithms.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8685091-2AD7-4BB4-9607-C617C0469843}"/>
              </a:ext>
            </a:extLst>
          </p:cNvPr>
          <p:cNvSpPr txBox="1">
            <a:spLocks/>
          </p:cNvSpPr>
          <p:nvPr/>
        </p:nvSpPr>
        <p:spPr>
          <a:xfrm>
            <a:off x="502441" y="1739217"/>
            <a:ext cx="8317219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截断式优化目标</a:t>
            </a:r>
            <a:endParaRPr lang="en-US" altLang="zh-CN" sz="1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060E27-BB38-4CB2-BFD0-DFB9A81960A3}"/>
                  </a:ext>
                </a:extLst>
              </p:cNvPr>
              <p:cNvSpPr/>
              <p:nvPr/>
            </p:nvSpPr>
            <p:spPr>
              <a:xfrm>
                <a:off x="2620790" y="2145617"/>
                <a:ext cx="4698787" cy="723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𝐶𝑃𝐼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old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060E27-BB38-4CB2-BFD0-DFB9A8196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790" y="2145617"/>
                <a:ext cx="4698787" cy="723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755706A-25A2-4F83-A5FE-D9E4160A34A9}"/>
                  </a:ext>
                </a:extLst>
              </p:cNvPr>
              <p:cNvSpPr/>
              <p:nvPr/>
            </p:nvSpPr>
            <p:spPr>
              <a:xfrm>
                <a:off x="2579846" y="3022352"/>
                <a:ext cx="5859232" cy="415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𝐶𝐿𝐼𝑃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clip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,1−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,1+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755706A-25A2-4F83-A5FE-D9E4160A3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846" y="3022352"/>
                <a:ext cx="5859232" cy="415242"/>
              </a:xfrm>
              <a:prstGeom prst="rect">
                <a:avLst/>
              </a:prstGeom>
              <a:blipFill>
                <a:blip r:embed="rId5"/>
                <a:stretch>
                  <a:fillRect t="-4412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E72BC2A6-2854-48DB-A6FD-5ECE59A1D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38" y="3745883"/>
            <a:ext cx="5222327" cy="231864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7DC3719-E948-4D8C-A2E7-F9AECA4287DD}"/>
              </a:ext>
            </a:extLst>
          </p:cNvPr>
          <p:cNvSpPr/>
          <p:nvPr/>
        </p:nvSpPr>
        <p:spPr>
          <a:xfrm>
            <a:off x="709467" y="2155474"/>
            <a:ext cx="1897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MR10"/>
              </a:rPr>
              <a:t>conservative policy iteration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CD1EA5-1058-4CCB-813C-B0C1421DD5D4}"/>
                  </a:ext>
                </a:extLst>
              </p:cNvPr>
              <p:cNvSpPr/>
              <p:nvPr/>
            </p:nvSpPr>
            <p:spPr>
              <a:xfrm>
                <a:off x="6253835" y="4234955"/>
                <a:ext cx="2101153" cy="370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𝐶𝐿𝐼𝑃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≤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𝐶𝑃𝐼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CD1EA5-1058-4CCB-813C-B0C1421DD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835" y="4234955"/>
                <a:ext cx="2101153" cy="37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D9720EA7-8A7D-4F2E-8702-07C140E95D52}"/>
              </a:ext>
            </a:extLst>
          </p:cNvPr>
          <p:cNvSpPr/>
          <p:nvPr/>
        </p:nvSpPr>
        <p:spPr>
          <a:xfrm>
            <a:off x="6253835" y="3830750"/>
            <a:ext cx="1692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ea typeface="阿里巴巴普惠体 R" panose="00020600040101010101"/>
              </a:rPr>
              <a:t>构建下界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FC4FA48-3973-48BF-B5E6-C3C040AC7DEA}"/>
                  </a:ext>
                </a:extLst>
              </p:cNvPr>
              <p:cNvSpPr/>
              <p:nvPr/>
            </p:nvSpPr>
            <p:spPr>
              <a:xfrm>
                <a:off x="6372500" y="5316999"/>
                <a:ext cx="2101153" cy="370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𝐶𝐿𝐼𝑃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𝐶𝑃𝐼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FC4FA48-3973-48BF-B5E6-C3C040AC7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00" y="5316999"/>
                <a:ext cx="2101153" cy="370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220F966-1AAC-4F5A-87D1-25237816F11F}"/>
                  </a:ext>
                </a:extLst>
              </p:cNvPr>
              <p:cNvSpPr/>
              <p:nvPr/>
            </p:nvSpPr>
            <p:spPr>
              <a:xfrm>
                <a:off x="6253834" y="4934117"/>
                <a:ext cx="20030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阿里巴巴普惠体 R" panose="00020600040101010101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ea typeface="阿里巴巴普惠体 R" panose="00020600040101010101"/>
                  </a:rPr>
                  <a:t>附近相等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220F966-1AAC-4F5A-87D1-25237816F1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834" y="4934117"/>
                <a:ext cx="2003061" cy="369332"/>
              </a:xfrm>
              <a:prstGeom prst="rect">
                <a:avLst/>
              </a:prstGeom>
              <a:blipFill>
                <a:blip r:embed="rId9"/>
                <a:stretch>
                  <a:fillRect l="-274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D87A224B-E343-4DD4-B938-960052134043}"/>
              </a:ext>
            </a:extLst>
          </p:cNvPr>
          <p:cNvSpPr txBox="1">
            <a:spLocks/>
          </p:cNvSpPr>
          <p:nvPr/>
        </p:nvSpPr>
        <p:spPr>
          <a:xfrm>
            <a:off x="502443" y="1193040"/>
            <a:ext cx="3428111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TRPO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基础上的改进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275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PPO: Proximal Policy Optimization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08685091-2AD7-4BB4-9607-C617C0469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1" y="3677749"/>
                <a:ext cx="8317219" cy="40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 startAt="2"/>
                </a:pPr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优势函数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选用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多步时序差分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08685091-2AD7-4BB4-9607-C617C0469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1" y="3677749"/>
                <a:ext cx="8317219" cy="406400"/>
              </a:xfrm>
              <a:prstGeom prst="rect">
                <a:avLst/>
              </a:prstGeom>
              <a:blipFill>
                <a:blip r:embed="rId4"/>
                <a:stretch>
                  <a:fillRect l="-513" t="-5970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D87A224B-E343-4DD4-B938-960052134043}"/>
              </a:ext>
            </a:extLst>
          </p:cNvPr>
          <p:cNvSpPr txBox="1">
            <a:spLocks/>
          </p:cNvSpPr>
          <p:nvPr/>
        </p:nvSpPr>
        <p:spPr>
          <a:xfrm>
            <a:off x="502443" y="1193040"/>
            <a:ext cx="3428111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TRPO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基础上的改进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791360-DF38-4193-AB1C-2BC6C9D10039}"/>
                  </a:ext>
                </a:extLst>
              </p:cNvPr>
              <p:cNvSpPr/>
              <p:nvPr/>
            </p:nvSpPr>
            <p:spPr>
              <a:xfrm>
                <a:off x="2620790" y="2145617"/>
                <a:ext cx="4698787" cy="723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𝐶𝑃𝐼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old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791360-DF38-4193-AB1C-2BC6C9D10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790" y="2145617"/>
                <a:ext cx="4698787" cy="723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10255BC-6807-4B94-BB32-1E907074F50C}"/>
                  </a:ext>
                </a:extLst>
              </p:cNvPr>
              <p:cNvSpPr/>
              <p:nvPr/>
            </p:nvSpPr>
            <p:spPr>
              <a:xfrm>
                <a:off x="2579846" y="3022352"/>
                <a:ext cx="5859232" cy="415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𝐶𝐿𝐼𝑃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clip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,1−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,1+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10255BC-6807-4B94-BB32-1E907074F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846" y="3022352"/>
                <a:ext cx="5859232" cy="415242"/>
              </a:xfrm>
              <a:prstGeom prst="rect">
                <a:avLst/>
              </a:prstGeom>
              <a:blipFill>
                <a:blip r:embed="rId6"/>
                <a:stretch>
                  <a:fillRect t="-4412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6BAFD5DE-CAB7-470E-8C85-D383884CAA11}"/>
              </a:ext>
            </a:extLst>
          </p:cNvPr>
          <p:cNvSpPr/>
          <p:nvPr/>
        </p:nvSpPr>
        <p:spPr>
          <a:xfrm>
            <a:off x="709467" y="2155474"/>
            <a:ext cx="1897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MR10"/>
              </a:rPr>
              <a:t>conservative policy iteration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F53C207-244D-400E-A3A2-951077F5A509}"/>
              </a:ext>
            </a:extLst>
          </p:cNvPr>
          <p:cNvSpPr txBox="1">
            <a:spLocks/>
          </p:cNvSpPr>
          <p:nvPr/>
        </p:nvSpPr>
        <p:spPr>
          <a:xfrm>
            <a:off x="502441" y="1739217"/>
            <a:ext cx="8317219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截断式优化目标</a:t>
            </a:r>
            <a:endParaRPr lang="en-US" altLang="zh-CN" sz="1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F0F6F9C-B990-41AC-8A38-D83D3C4AE553}"/>
                  </a:ext>
                </a:extLst>
              </p:cNvPr>
              <p:cNvSpPr/>
              <p:nvPr/>
            </p:nvSpPr>
            <p:spPr>
              <a:xfrm>
                <a:off x="1940649" y="4211901"/>
                <a:ext cx="5933997" cy="37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𝛾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+⋯+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𝑇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+1</m:t>
                        </m:r>
                      </m:sup>
                    </m:s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𝑇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+</m:t>
                    </m:r>
                  </m:oMath>
                </a14:m>
                <a:r>
                  <a:rPr lang="en-US" altLang="zh-CN" dirty="0">
                    <a:solidFill>
                      <a:srgbClr val="00B0F0"/>
                    </a:solidFill>
                    <a:ea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𝛾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𝑇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F0F6F9C-B990-41AC-8A38-D83D3C4AE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649" y="4211901"/>
                <a:ext cx="5933997" cy="378758"/>
              </a:xfrm>
              <a:prstGeom prst="rect">
                <a:avLst/>
              </a:prstGeom>
              <a:blipFill>
                <a:blip r:embed="rId7"/>
                <a:stretch>
                  <a:fillRect t="-6452" b="-14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A4F77794-0DB3-4B2E-A3FE-89EDAD789B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1" y="4822262"/>
                <a:ext cx="8317219" cy="11486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42950" lvl="1" indent="-342900"/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在每次迭代中，并行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个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actor</a:t>
                </a: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收集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𝑇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步经验数据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742950" lvl="1" indent="-342900"/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计算每步的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 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和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𝐿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𝐶𝐿𝐼𝑃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，构成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mini-batch</a:t>
                </a:r>
              </a:p>
              <a:p>
                <a:pPr marL="742950" lvl="1" indent="-342900"/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更新参数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并更新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0" i="0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old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A4F77794-0DB3-4B2E-A3FE-89EDAD789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1" y="4822262"/>
                <a:ext cx="8317219" cy="1148634"/>
              </a:xfrm>
              <a:prstGeom prst="rect">
                <a:avLst/>
              </a:prstGeom>
              <a:blipFill>
                <a:blip r:embed="rId8"/>
                <a:stretch>
                  <a:fillRect t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98C9F0DD-D9DE-9197-9D09-0FA077719ED6}"/>
              </a:ext>
            </a:extLst>
          </p:cNvPr>
          <p:cNvSpPr txBox="1">
            <a:spLocks/>
          </p:cNvSpPr>
          <p:nvPr/>
        </p:nvSpPr>
        <p:spPr>
          <a:xfrm>
            <a:off x="502444" y="6343654"/>
            <a:ext cx="45129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John Schulman, et al. Proximal Policy Optimization Algorithms.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3006079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PPO: Proximal Policy Optimization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8685091-2AD7-4BB4-9607-C617C0469843}"/>
              </a:ext>
            </a:extLst>
          </p:cNvPr>
          <p:cNvSpPr txBox="1">
            <a:spLocks/>
          </p:cNvSpPr>
          <p:nvPr/>
        </p:nvSpPr>
        <p:spPr>
          <a:xfrm>
            <a:off x="502441" y="1739217"/>
            <a:ext cx="8317219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自适应的</a:t>
            </a:r>
            <a:r>
              <a:rPr lang="en-US" altLang="zh-CN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KL</a:t>
            </a: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惩罚项参数</a:t>
            </a:r>
            <a:endParaRPr lang="en-US" altLang="zh-CN" sz="1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060E27-BB38-4CB2-BFD0-DFB9A81960A3}"/>
                  </a:ext>
                </a:extLst>
              </p:cNvPr>
              <p:cNvSpPr/>
              <p:nvPr/>
            </p:nvSpPr>
            <p:spPr>
              <a:xfrm>
                <a:off x="996706" y="2145617"/>
                <a:ext cx="6355779" cy="723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𝐾𝐿𝑃𝐸𝑁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old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KL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060E27-BB38-4CB2-BFD0-DFB9A8196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06" y="2145617"/>
                <a:ext cx="6355779" cy="723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D87A224B-E343-4DD4-B938-960052134043}"/>
              </a:ext>
            </a:extLst>
          </p:cNvPr>
          <p:cNvSpPr txBox="1">
            <a:spLocks/>
          </p:cNvSpPr>
          <p:nvPr/>
        </p:nvSpPr>
        <p:spPr>
          <a:xfrm>
            <a:off x="502443" y="1193040"/>
            <a:ext cx="3428111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TRPO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基础上的改进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1A24D095-4F98-4307-94BC-46BA5E2ACE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752" y="3345128"/>
                <a:ext cx="7918908" cy="22641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动态调整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𝛽</m:t>
                    </m:r>
                  </m:oMath>
                </a14:m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方法</a:t>
                </a:r>
                <a:endParaRPr lang="en-US" altLang="zh-CN" sz="1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计算</a:t>
                </a:r>
                <a:r>
                  <a:rPr lang="en-US" altLang="zh-CN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KL</a:t>
                </a:r>
                <a:r>
                  <a:rPr lang="zh-CN" altLang="en-US" sz="1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值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𝑑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𝔼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KL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</a:rPr>
                                      <m:t>old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⋅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⋅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sz="18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&lt;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targ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/1.5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，更新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𝛽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𝛽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/2</m:t>
                    </m:r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&gt;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targ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1.5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，更新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𝛽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×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2</m:t>
                    </m:r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1A24D095-4F98-4307-94BC-46BA5E2AC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52" y="3345128"/>
                <a:ext cx="7918908" cy="2264102"/>
              </a:xfrm>
              <a:prstGeom prst="rect">
                <a:avLst/>
              </a:prstGeom>
              <a:blipFill>
                <a:blip r:embed="rId5"/>
                <a:stretch>
                  <a:fillRect l="-69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C73F6CD-1E7A-4979-AA2E-5C7223D1D9FE}"/>
              </a:ext>
            </a:extLst>
          </p:cNvPr>
          <p:cNvSpPr txBox="1"/>
          <p:nvPr/>
        </p:nvSpPr>
        <p:spPr>
          <a:xfrm>
            <a:off x="996706" y="5486400"/>
            <a:ext cx="5508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ea typeface="阿里巴巴普惠体 R" panose="00020600040101010101"/>
              </a:rPr>
              <a:t>注：这里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ea typeface="阿里巴巴普惠体 R" panose="00020600040101010101"/>
              </a:rPr>
              <a:t>1.5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ea typeface="阿里巴巴普惠体 R" panose="00020600040101010101"/>
              </a:rPr>
              <a:t>和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ea typeface="阿里巴巴普惠体 R" panose="00020600040101010101"/>
              </a:rPr>
              <a:t>2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ea typeface="阿里巴巴普惠体 R" panose="00020600040101010101"/>
              </a:rPr>
              <a:t>是经验参数，算法效能和它们并不是很敏感</a:t>
            </a:r>
          </a:p>
        </p:txBody>
      </p: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77DBFDAF-7CA8-BCA3-8C37-A46A496CF403}"/>
              </a:ext>
            </a:extLst>
          </p:cNvPr>
          <p:cNvSpPr txBox="1">
            <a:spLocks/>
          </p:cNvSpPr>
          <p:nvPr/>
        </p:nvSpPr>
        <p:spPr>
          <a:xfrm>
            <a:off x="502444" y="6343654"/>
            <a:ext cx="45129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John Schulman, et al. Proximal Policy Optimization Algorithms.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323936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41C75A-4C37-4565-8CBC-FACF7FB2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E4F8EFE-220E-4016-8E13-5F8B31E5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PPO</a:t>
            </a:r>
            <a:r>
              <a:rPr lang="zh-CN" altLang="en-US" dirty="0"/>
              <a:t>实验对比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A3CC47A-1FD3-46FD-8DF0-20769BDE58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238" y="1435765"/>
            <a:ext cx="8137525" cy="12297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DC9DFE-AF38-4730-9FD2-5F0B22BEA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86" y="2849337"/>
            <a:ext cx="4699095" cy="32073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77720C-37D4-410E-9506-355FD5ADB0BB}"/>
              </a:ext>
            </a:extLst>
          </p:cNvPr>
          <p:cNvSpPr txBox="1"/>
          <p:nvPr/>
        </p:nvSpPr>
        <p:spPr>
          <a:xfrm>
            <a:off x="641444" y="3050275"/>
            <a:ext cx="2586251" cy="2305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阿里巴巴普惠体 R" panose="00020600040101010101"/>
              </a:rPr>
              <a:t>7</a:t>
            </a:r>
            <a:r>
              <a:rPr lang="zh-CN" altLang="en-US" sz="1600" dirty="0">
                <a:ea typeface="阿里巴巴普惠体 R" panose="00020600040101010101"/>
              </a:rPr>
              <a:t>个连续控制的环境</a:t>
            </a:r>
            <a:endParaRPr lang="en-US" altLang="zh-CN" sz="1600" dirty="0">
              <a:ea typeface="阿里巴巴普惠体 R" panose="0002060004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阿里巴巴普惠体 R" panose="00020600040101010101"/>
              </a:rPr>
              <a:t>3</a:t>
            </a:r>
            <a:r>
              <a:rPr lang="zh-CN" altLang="en-US" sz="1600" dirty="0">
                <a:ea typeface="阿里巴巴普惠体 R" panose="00020600040101010101"/>
              </a:rPr>
              <a:t>个</a:t>
            </a:r>
            <a:r>
              <a:rPr lang="en-US" altLang="zh-CN" sz="1600" dirty="0">
                <a:ea typeface="阿里巴巴普惠体 R" panose="00020600040101010101"/>
              </a:rPr>
              <a:t>random seed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阿里巴巴普惠体 R" panose="00020600040101010101"/>
              </a:rPr>
              <a:t>每个算法跑</a:t>
            </a:r>
            <a:r>
              <a:rPr lang="en-US" altLang="zh-CN" sz="1600" dirty="0">
                <a:ea typeface="阿里巴巴普惠体 R" panose="00020600040101010101"/>
              </a:rPr>
              <a:t>100</a:t>
            </a:r>
            <a:r>
              <a:rPr lang="zh-CN" altLang="en-US" sz="1600" dirty="0">
                <a:ea typeface="阿里巴巴普惠体 R" panose="00020600040101010101"/>
              </a:rPr>
              <a:t>个</a:t>
            </a:r>
            <a:r>
              <a:rPr lang="en-US" altLang="zh-CN" sz="1600" dirty="0">
                <a:ea typeface="阿里巴巴普惠体 R" panose="00020600040101010101"/>
              </a:rPr>
              <a:t>episode</a:t>
            </a:r>
            <a:r>
              <a:rPr lang="zh-CN" altLang="en-US" sz="1600" dirty="0">
                <a:ea typeface="阿里巴巴普惠体 R" panose="00020600040101010101"/>
              </a:rPr>
              <a:t>，跑</a:t>
            </a:r>
            <a:r>
              <a:rPr lang="en-US" altLang="zh-CN" sz="1600" dirty="0">
                <a:ea typeface="阿里巴巴普惠体 R" panose="00020600040101010101"/>
              </a:rPr>
              <a:t>21</a:t>
            </a:r>
            <a:r>
              <a:rPr lang="zh-CN" altLang="en-US" sz="1600" dirty="0">
                <a:ea typeface="阿里巴巴普惠体 R" panose="00020600040101010101"/>
              </a:rPr>
              <a:t>遍，做平均值计算</a:t>
            </a:r>
            <a:endParaRPr lang="en-US" altLang="zh-CN" sz="1600" dirty="0">
              <a:ea typeface="阿里巴巴普惠体 R" panose="0002060004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阿里巴巴普惠体 R" panose="00020600040101010101"/>
              </a:rPr>
              <a:t>最佳</a:t>
            </a:r>
            <a:r>
              <a:rPr lang="en-US" altLang="zh-CN" sz="1600" dirty="0">
                <a:ea typeface="阿里巴巴普惠体 R" panose="00020600040101010101"/>
              </a:rPr>
              <a:t>score</a:t>
            </a:r>
            <a:r>
              <a:rPr lang="zh-CN" altLang="en-US" sz="1600" dirty="0">
                <a:ea typeface="阿里巴巴普惠体 R" panose="00020600040101010101"/>
              </a:rPr>
              <a:t>归一化为</a:t>
            </a:r>
            <a:r>
              <a:rPr lang="en-US" altLang="zh-CN" sz="1600" dirty="0">
                <a:ea typeface="阿里巴巴普惠体 R" panose="00020600040101010101"/>
              </a:rPr>
              <a:t>1</a:t>
            </a:r>
            <a:endParaRPr lang="zh-CN" altLang="en-US" sz="1600" dirty="0">
              <a:ea typeface="阿里巴巴普惠体 R" panose="00020600040101010101"/>
            </a:endParaRPr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9D68E291-6BB8-E6DA-35AA-27C872E4C2F7}"/>
              </a:ext>
            </a:extLst>
          </p:cNvPr>
          <p:cNvSpPr txBox="1">
            <a:spLocks/>
          </p:cNvSpPr>
          <p:nvPr/>
        </p:nvSpPr>
        <p:spPr>
          <a:xfrm>
            <a:off x="502444" y="6343654"/>
            <a:ext cx="45129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John Schulman, et al. Proximal Policy Optimization Algorithms.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421808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基于神经网络的策略梯度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6B5E5303-3B62-43E6-B88A-B3215FF4C5A4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144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41C75A-4C37-4565-8CBC-FACF7FB2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E4F8EFE-220E-4016-8E13-5F8B31E5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PPO</a:t>
            </a:r>
            <a:r>
              <a:rPr lang="zh-CN" altLang="en-US" dirty="0"/>
              <a:t>实验对比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07283442-93A3-4B27-A625-650AE58CA5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862" y="1972358"/>
            <a:ext cx="8757402" cy="3575269"/>
          </a:xfrm>
        </p:spPr>
      </p:pic>
      <p:sp>
        <p:nvSpPr>
          <p:cNvPr id="7" name="页脚占位符 2">
            <a:extLst>
              <a:ext uri="{FF2B5EF4-FFF2-40B4-BE49-F238E27FC236}">
                <a16:creationId xmlns:a16="http://schemas.microsoft.com/office/drawing/2014/main" id="{A7792EC6-F73F-CF1B-7C17-68317F903183}"/>
              </a:ext>
            </a:extLst>
          </p:cNvPr>
          <p:cNvSpPr txBox="1">
            <a:spLocks/>
          </p:cNvSpPr>
          <p:nvPr/>
        </p:nvSpPr>
        <p:spPr>
          <a:xfrm>
            <a:off x="502444" y="6343654"/>
            <a:ext cx="45129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John Schulman, et al. Proximal Policy Optimization Algorithms.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3119310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11B423-3DE5-412E-80F7-07118E74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340BF7-AB65-4C2C-B144-045C0095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总结深度策略梯度方法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4A5DD9-0505-4830-BD24-0BED7301E4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相比价值函数学习最小化</a:t>
            </a:r>
            <a:r>
              <a:rPr lang="en-US" altLang="zh-CN" dirty="0"/>
              <a:t>TD</a:t>
            </a:r>
            <a:r>
              <a:rPr lang="zh-CN" altLang="en-US" dirty="0"/>
              <a:t>误差的目标，策略梯度方法直接优化策略价值的目标更加贴合强化学习本质目标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基于神经网络的策略在优化时容易因为一步走得太大而变得很差，进而下一轮产生很低质量的经验数据，进一步无法学习好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Trust Region</a:t>
            </a:r>
            <a:r>
              <a:rPr lang="zh-CN" altLang="en-US" dirty="0"/>
              <a:t>一类方法限制一步更新前后策略的差距（用</a:t>
            </a:r>
            <a:r>
              <a:rPr lang="en-US" altLang="zh-CN" dirty="0"/>
              <a:t>KL</a:t>
            </a:r>
            <a:r>
              <a:rPr lang="zh-CN" altLang="en-US" dirty="0"/>
              <a:t>散度），进而对策略价值做稳步地提升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PPO</a:t>
            </a:r>
            <a:r>
              <a:rPr lang="zh-CN" altLang="en-US" dirty="0"/>
              <a:t>在</a:t>
            </a:r>
            <a:r>
              <a:rPr lang="en-US" altLang="zh-CN" dirty="0"/>
              <a:t>TRPO</a:t>
            </a:r>
            <a:r>
              <a:rPr lang="zh-CN" altLang="en-US" dirty="0"/>
              <a:t>的基础上进一步通过限制</a:t>
            </a:r>
            <a:r>
              <a:rPr lang="en-US" altLang="zh-CN" dirty="0"/>
              <a:t>importance ratio</a:t>
            </a:r>
            <a:r>
              <a:rPr lang="zh-CN" altLang="en-US" dirty="0"/>
              <a:t>的</a:t>
            </a:r>
            <a:r>
              <a:rPr lang="en-US" altLang="zh-CN" dirty="0"/>
              <a:t>range</a:t>
            </a:r>
            <a:r>
              <a:rPr lang="zh-CN" altLang="en-US" dirty="0"/>
              <a:t>，构建优化目标的下界，进一步保证优化的稳定效果，是目前最常用的深度策略梯度算法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针对连续动作的决定性策略，可以从构建的</a:t>
            </a:r>
            <a:r>
              <a:rPr lang="en-US" altLang="zh-CN" dirty="0"/>
              <a:t>critic</a:t>
            </a:r>
            <a:r>
              <a:rPr lang="zh-CN" altLang="en-US" dirty="0"/>
              <a:t>中直接回传梯度到动作上，然后通过链式法则进一步将梯度回传到策略网络中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分布式的</a:t>
            </a:r>
            <a:r>
              <a:rPr lang="en-US" altLang="zh-CN" dirty="0"/>
              <a:t>actor-critic</a:t>
            </a:r>
            <a:r>
              <a:rPr lang="zh-CN" altLang="en-US" dirty="0"/>
              <a:t>算法能够充分利用多核</a:t>
            </a:r>
            <a:r>
              <a:rPr lang="en-US" altLang="zh-CN" dirty="0"/>
              <a:t>CPU</a:t>
            </a:r>
            <a:r>
              <a:rPr lang="zh-CN" altLang="en-US" dirty="0"/>
              <a:t>资源采样环境的经验数据，利用</a:t>
            </a:r>
            <a:r>
              <a:rPr lang="en-US" altLang="zh-CN" dirty="0"/>
              <a:t>GPU</a:t>
            </a:r>
            <a:r>
              <a:rPr lang="zh-CN" altLang="en-US" dirty="0"/>
              <a:t>资源异步地更新网络，这有效提升了</a:t>
            </a:r>
            <a:r>
              <a:rPr lang="en-US" altLang="zh-CN" dirty="0"/>
              <a:t>DRL</a:t>
            </a:r>
            <a:r>
              <a:rPr lang="zh-CN" altLang="en-US" dirty="0"/>
              <a:t>的训练效率</a:t>
            </a:r>
          </a:p>
        </p:txBody>
      </p:sp>
    </p:spTree>
    <p:extLst>
      <p:ext uri="{BB962C8B-B14F-4D97-AF65-F5344CB8AC3E}">
        <p14:creationId xmlns:p14="http://schemas.microsoft.com/office/powerpoint/2010/main" val="4076249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8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复习：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策略梯度定理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219983"/>
                <a:ext cx="8487445" cy="5406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策略梯度定理把似然比的推导过程泛化到多步马尔可夫决策过程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用长期的价值函数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代替前面的瞬时奖励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𝑠𝑎</m:t>
                        </m:r>
                      </m:sub>
                    </m:sSub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策略梯度定理涉及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起始状态目标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函数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，平均奖励目标函数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𝑎𝑣𝑅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，和平均价值目标函数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𝑎𝑣𝑉</m:t>
                        </m:r>
                      </m:sub>
                    </m:sSub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定理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对任意可微的策略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，任意策略的目标函数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𝑎𝑣𝑅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𝑎𝑣𝑉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其策略梯度是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log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𝜕𝜃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𝑄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19983"/>
                <a:ext cx="8487445" cy="5406848"/>
              </a:xfrm>
              <a:prstGeom prst="rect">
                <a:avLst/>
              </a:prstGeom>
              <a:blipFill>
                <a:blip r:embed="rId4"/>
                <a:stretch>
                  <a:fillRect l="-431" t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DF9B5CE-8052-4A37-B44F-81611A16FD98}"/>
              </a:ext>
            </a:extLst>
          </p:cNvPr>
          <p:cNvSpPr txBox="1"/>
          <p:nvPr/>
        </p:nvSpPr>
        <p:spPr>
          <a:xfrm>
            <a:off x="1113441" y="5475703"/>
            <a:ext cx="6917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</a:rPr>
              <a:t>详细证明过程请参考</a:t>
            </a:r>
            <a:r>
              <a:rPr lang="en-US" altLang="zh-CN" sz="1600" dirty="0">
                <a:solidFill>
                  <a:srgbClr val="00B0F0"/>
                </a:solidFill>
              </a:rPr>
              <a:t>Rich Sutton’s Reinforcement Learning: An Introduction (2</a:t>
            </a:r>
            <a:r>
              <a:rPr lang="en-US" altLang="zh-CN" sz="1600" baseline="30000" dirty="0">
                <a:solidFill>
                  <a:srgbClr val="00B0F0"/>
                </a:solidFill>
              </a:rPr>
              <a:t>nd</a:t>
            </a:r>
            <a:r>
              <a:rPr lang="en-US" altLang="zh-CN" sz="1600" dirty="0">
                <a:solidFill>
                  <a:srgbClr val="00B0F0"/>
                </a:solidFill>
              </a:rPr>
              <a:t> Edition)</a:t>
            </a:r>
            <a:r>
              <a:rPr lang="zh-CN" altLang="en-US" sz="1600" dirty="0">
                <a:solidFill>
                  <a:srgbClr val="00B0F0"/>
                </a:solidFill>
              </a:rPr>
              <a:t>第</a:t>
            </a:r>
            <a:r>
              <a:rPr lang="en-US" altLang="zh-CN" sz="1600" dirty="0">
                <a:solidFill>
                  <a:srgbClr val="00B0F0"/>
                </a:solidFill>
              </a:rPr>
              <a:t>13</a:t>
            </a:r>
            <a:r>
              <a:rPr lang="zh-CN" altLang="en-US" sz="1600" dirty="0">
                <a:solidFill>
                  <a:srgbClr val="00B0F0"/>
                </a:solidFill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86476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策略网络的梯度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636" y="1271823"/>
                <a:ext cx="8136730" cy="1546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对于随机策略，一般采样到每一个行动的概率由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Softmax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实现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" y="1271823"/>
                <a:ext cx="8136730" cy="1546440"/>
              </a:xfrm>
              <a:prstGeom prst="rect">
                <a:avLst/>
              </a:prstGeom>
              <a:blipFill>
                <a:blip r:embed="rId4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A0238BB9-F50F-46BD-B22A-3CB2CD82E4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988" y="2818263"/>
                <a:ext cx="8136730" cy="23883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是对状态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-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行动队的打分函数，由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参数化，这可以通过一个</a:t>
                </a:r>
                <a:r>
                  <a:rPr lang="zh-CN" altLang="en-US" dirty="0">
                    <a:solidFill>
                      <a:srgbClr val="00B0F0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神经网络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来实现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其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log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形式的梯度为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′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′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)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′′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𝜕𝜃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A0238BB9-F50F-46BD-B22A-3CB2CD82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88" y="2818263"/>
                <a:ext cx="8136730" cy="2388358"/>
              </a:xfrm>
              <a:prstGeom prst="rect">
                <a:avLst/>
              </a:prstGeom>
              <a:blipFill>
                <a:blip r:embed="rId6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D11D290-4445-4492-BF5D-4E35E72580E3}"/>
                  </a:ext>
                </a:extLst>
              </p:cNvPr>
              <p:cNvSpPr/>
              <p:nvPr/>
            </p:nvSpPr>
            <p:spPr>
              <a:xfrm>
                <a:off x="1531962" y="5255910"/>
                <a:ext cx="6052782" cy="77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|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′)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D11D290-4445-4492-BF5D-4E35E7258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962" y="5255910"/>
                <a:ext cx="6052782" cy="777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策略网络的梯度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636" y="1271823"/>
                <a:ext cx="8136730" cy="1546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其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log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梯度形式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′)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091D211-1DEB-4091-B476-622E0009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" y="1271823"/>
                <a:ext cx="8136730" cy="1546440"/>
              </a:xfrm>
              <a:prstGeom prst="rect">
                <a:avLst/>
              </a:prstGeom>
              <a:blipFill>
                <a:blip r:embed="rId4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0238BB9-F50F-46BD-B22A-3CB2CD82E4BF}"/>
              </a:ext>
            </a:extLst>
          </p:cNvPr>
          <p:cNvSpPr txBox="1">
            <a:spLocks/>
          </p:cNvSpPr>
          <p:nvPr/>
        </p:nvSpPr>
        <p:spPr>
          <a:xfrm>
            <a:off x="489988" y="2818263"/>
            <a:ext cx="8136730" cy="2388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策略网络的梯度为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457200" lvl="1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D11D290-4445-4492-BF5D-4E35E72580E3}"/>
                  </a:ext>
                </a:extLst>
              </p:cNvPr>
              <p:cNvSpPr/>
              <p:nvPr/>
            </p:nvSpPr>
            <p:spPr>
              <a:xfrm>
                <a:off x="1401879" y="4511225"/>
                <a:ext cx="6738583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𝑎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𝜕𝜃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|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𝑎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′)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𝑄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D11D290-4445-4492-BF5D-4E35E7258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879" y="4511225"/>
                <a:ext cx="6738583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7B21E5-BAB1-4C01-9BC7-6776B0152348}"/>
                  </a:ext>
                </a:extLst>
              </p:cNvPr>
              <p:cNvSpPr/>
              <p:nvPr/>
            </p:nvSpPr>
            <p:spPr>
              <a:xfrm>
                <a:off x="681738" y="3647627"/>
                <a:ext cx="4783113" cy="77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𝜃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log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𝜕𝜃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𝑄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7B21E5-BAB1-4C01-9BC7-6776B0152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8" y="3647627"/>
                <a:ext cx="4783113" cy="777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大括号 5">
            <a:extLst>
              <a:ext uri="{FF2B5EF4-FFF2-40B4-BE49-F238E27FC236}">
                <a16:creationId xmlns:a16="http://schemas.microsoft.com/office/drawing/2014/main" id="{A8FA8F0E-1559-4C3D-89F9-05D94EFE6129}"/>
              </a:ext>
            </a:extLst>
          </p:cNvPr>
          <p:cNvSpPr/>
          <p:nvPr/>
        </p:nvSpPr>
        <p:spPr>
          <a:xfrm rot="16200000">
            <a:off x="3131304" y="5028344"/>
            <a:ext cx="152739" cy="85890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032CBDBF-C85D-4D79-83D1-4351D75D644A}"/>
              </a:ext>
            </a:extLst>
          </p:cNvPr>
          <p:cNvSpPr/>
          <p:nvPr/>
        </p:nvSpPr>
        <p:spPr>
          <a:xfrm rot="16200000">
            <a:off x="5817936" y="5028344"/>
            <a:ext cx="152739" cy="85890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937BB5-8935-423C-94CC-B231747A0A26}"/>
              </a:ext>
            </a:extLst>
          </p:cNvPr>
          <p:cNvSpPr txBox="1"/>
          <p:nvPr/>
        </p:nvSpPr>
        <p:spPr>
          <a:xfrm>
            <a:off x="2442950" y="57115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阿里巴巴普惠体 R" panose="00020600040101010101"/>
              </a:rPr>
              <a:t>反向梯度传播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9DE7B4-02D8-48B2-B808-203FA7767BF3}"/>
              </a:ext>
            </a:extLst>
          </p:cNvPr>
          <p:cNvSpPr txBox="1"/>
          <p:nvPr/>
        </p:nvSpPr>
        <p:spPr>
          <a:xfrm>
            <a:off x="5154411" y="57115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阿里巴巴普惠体 R" panose="00020600040101010101"/>
              </a:rPr>
              <a:t>反向梯度传播</a:t>
            </a:r>
          </a:p>
        </p:txBody>
      </p:sp>
    </p:spTree>
    <p:extLst>
      <p:ext uri="{BB962C8B-B14F-4D97-AF65-F5344CB8AC3E}">
        <p14:creationId xmlns:p14="http://schemas.microsoft.com/office/powerpoint/2010/main" val="1068231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0DE11C-86CD-4596-9A2D-B11C0284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CD44A0-C31E-47EF-9A6B-CA414A3C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策略梯度和</a:t>
            </a:r>
            <a:r>
              <a:rPr lang="en-US" altLang="zh-CN" dirty="0"/>
              <a:t>Q</a:t>
            </a:r>
            <a:r>
              <a:rPr lang="zh-CN" altLang="en-US" dirty="0"/>
              <a:t>学习的对比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7F86E005-8360-4C60-84DD-70402D7B564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2444" y="1180531"/>
                <a:ext cx="8137922" cy="52134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 学习算法学习一个由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 作为参数的函数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lvl="1">
                  <a:spcAft>
                    <a:spcPts val="600"/>
                  </a:spcAft>
                </a:pPr>
                <a:r>
                  <a:rPr lang="zh-CN" altLang="en-US" sz="1800" dirty="0"/>
                  <a:t>优化目标为最小化</a:t>
                </a:r>
                <a:r>
                  <a:rPr lang="en-US" altLang="zh-CN" sz="1800" dirty="0"/>
                  <a:t>TD error</a:t>
                </a:r>
              </a:p>
              <a:p>
                <a:pPr marL="34288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func>
                                    <m:func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1800" dirty="0"/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1800" dirty="0"/>
                  <a:t>更新方程 </a:t>
                </a:r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marL="34288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←&amp;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func>
                                    <m:func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endParaRPr lang="en-US" altLang="zh-CN" sz="2000" dirty="0"/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/>
                  <a:t>策略梯度学习一个由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 作为参数的策略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 lvl="1">
                  <a:spcAft>
                    <a:spcPts val="600"/>
                  </a:spcAft>
                </a:pPr>
                <a:r>
                  <a:rPr lang="zh-CN" altLang="en-US" sz="1800" dirty="0"/>
                  <a:t>优化目标直接为策略的价值（</a:t>
                </a:r>
                <a:r>
                  <a:rPr lang="zh-CN" altLang="en-US" sz="1800" dirty="0">
                    <a:solidFill>
                      <a:srgbClr val="00B0F0"/>
                    </a:solidFill>
                  </a:rPr>
                  <a:t>比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1800" dirty="0">
                    <a:solidFill>
                      <a:srgbClr val="00B0F0"/>
                    </a:solidFill>
                  </a:rPr>
                  <a:t>学习更加直接</a:t>
                </a:r>
                <a:r>
                  <a:rPr lang="zh-CN" altLang="en-US" sz="1800" dirty="0"/>
                  <a:t>）</a:t>
                </a:r>
                <a:endParaRPr lang="en-US" altLang="zh-CN" sz="1800" dirty="0"/>
              </a:p>
              <a:p>
                <a:pPr marL="34288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1800" dirty="0"/>
              </a:p>
              <a:p>
                <a:pPr lvl="1"/>
                <a:r>
                  <a:rPr lang="zh-CN" altLang="en-US" sz="1800" dirty="0"/>
                  <a:t>更新方程</a:t>
                </a:r>
                <a:endParaRPr lang="en-US" altLang="zh-CN" sz="1800" dirty="0"/>
              </a:p>
              <a:p>
                <a:pPr marL="34288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7F86E005-8360-4C60-84DD-70402D7B5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2444" y="1180531"/>
                <a:ext cx="8137922" cy="5213445"/>
              </a:xfrm>
              <a:blipFill>
                <a:blip r:embed="rId2"/>
                <a:stretch>
                  <a:fillRect l="-674" t="-1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196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1|23.7|20.5|2.7|26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主题5">
  <a:themeElements>
    <a:clrScheme name="伯禹配色v2">
      <a:dk1>
        <a:srgbClr val="000000"/>
      </a:dk1>
      <a:lt1>
        <a:srgbClr val="FFFFFF"/>
      </a:lt1>
      <a:dk2>
        <a:srgbClr val="57B9F2"/>
      </a:dk2>
      <a:lt2>
        <a:srgbClr val="E7E6E6"/>
      </a:lt2>
      <a:accent1>
        <a:srgbClr val="29AAF5"/>
      </a:accent1>
      <a:accent2>
        <a:srgbClr val="F05E50"/>
      </a:accent2>
      <a:accent3>
        <a:srgbClr val="29B29A"/>
      </a:accent3>
      <a:accent4>
        <a:srgbClr val="E74B7B"/>
      </a:accent4>
      <a:accent5>
        <a:srgbClr val="FF9200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主题5">
  <a:themeElements>
    <a:clrScheme name="伯禹配色v2">
      <a:dk1>
        <a:srgbClr val="000000"/>
      </a:dk1>
      <a:lt1>
        <a:srgbClr val="FFFFFF"/>
      </a:lt1>
      <a:dk2>
        <a:srgbClr val="57B9F2"/>
      </a:dk2>
      <a:lt2>
        <a:srgbClr val="E7E6E6"/>
      </a:lt2>
      <a:accent1>
        <a:srgbClr val="29AAF5"/>
      </a:accent1>
      <a:accent2>
        <a:srgbClr val="F05E50"/>
      </a:accent2>
      <a:accent3>
        <a:srgbClr val="29B29A"/>
      </a:accent3>
      <a:accent4>
        <a:srgbClr val="E74B7B"/>
      </a:accent4>
      <a:accent5>
        <a:srgbClr val="FF9200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12421</TotalTime>
  <Words>2946</Words>
  <Application>Microsoft Office PowerPoint</Application>
  <PresentationFormat>全屏显示(4:3)</PresentationFormat>
  <Paragraphs>436</Paragraphs>
  <Slides>52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7" baseType="lpstr">
      <vt:lpstr>Alibaba PuHuiTi</vt:lpstr>
      <vt:lpstr>CMR10</vt:lpstr>
      <vt:lpstr>NimbusRomNo9L-Medi</vt:lpstr>
      <vt:lpstr>NimbusRomNo9L-Regu</vt:lpstr>
      <vt:lpstr>阿里巴巴普惠体 B</vt:lpstr>
      <vt:lpstr>阿里巴巴普惠体 R</vt:lpstr>
      <vt:lpstr>Microsoft YaHei</vt:lpstr>
      <vt:lpstr>Arial</vt:lpstr>
      <vt:lpstr>Calibri</vt:lpstr>
      <vt:lpstr>Cambria Math</vt:lpstr>
      <vt:lpstr>Consolas</vt:lpstr>
      <vt:lpstr>Wingdings</vt:lpstr>
      <vt:lpstr>主题5</vt:lpstr>
      <vt:lpstr>2_主题5</vt:lpstr>
      <vt:lpstr>think-cell Slide</vt:lpstr>
      <vt:lpstr>PowerPoint 演示文稿</vt:lpstr>
      <vt:lpstr>课程大纲</vt:lpstr>
      <vt:lpstr>深度强化学习</vt:lpstr>
      <vt:lpstr>深度强化学习的分类</vt:lpstr>
      <vt:lpstr>PowerPoint 演示文稿</vt:lpstr>
      <vt:lpstr>复习：策略梯度定理</vt:lpstr>
      <vt:lpstr>策略网络的梯度</vt:lpstr>
      <vt:lpstr>策略网络的梯度</vt:lpstr>
      <vt:lpstr>策略梯度和Q学习的对比</vt:lpstr>
      <vt:lpstr>PowerPoint 演示文稿</vt:lpstr>
      <vt:lpstr>复习：Actor-Critic</vt:lpstr>
      <vt:lpstr>复习A2C：优势Actor-Critic</vt:lpstr>
      <vt:lpstr>A3C: 异步A2C方法</vt:lpstr>
      <vt:lpstr>A3C: 异步A2C方法</vt:lpstr>
      <vt:lpstr>A3C算法</vt:lpstr>
      <vt:lpstr>A3C对比实验</vt:lpstr>
      <vt:lpstr>PowerPoint 演示文稿</vt:lpstr>
      <vt:lpstr>深度强化学习的分类</vt:lpstr>
      <vt:lpstr>随机策略与确定性策略</vt:lpstr>
      <vt:lpstr>确定性策略梯度</vt:lpstr>
      <vt:lpstr>确定性策略梯度实验效果</vt:lpstr>
      <vt:lpstr>PowerPoint 演示文稿</vt:lpstr>
      <vt:lpstr>DDPG：深度确定性策略梯度</vt:lpstr>
      <vt:lpstr>DDPG：深度确定性策略梯度</vt:lpstr>
      <vt:lpstr>深度确定性策略梯度实验</vt:lpstr>
      <vt:lpstr>PowerPoint 演示文稿</vt:lpstr>
      <vt:lpstr>PowerPoint 演示文稿</vt:lpstr>
      <vt:lpstr>策略梯度的缺点</vt:lpstr>
      <vt:lpstr>策略梯度算法回顾</vt:lpstr>
      <vt:lpstr>策略梯度的缺点</vt:lpstr>
      <vt:lpstr>TRPO</vt:lpstr>
      <vt:lpstr>策略梯度的优化目标</vt:lpstr>
      <vt:lpstr>优化目标的优化量</vt:lpstr>
      <vt:lpstr>使用重要性采样</vt:lpstr>
      <vt:lpstr>忽略状态分布的差异</vt:lpstr>
      <vt:lpstr>约束策略的变化</vt:lpstr>
      <vt:lpstr>TRPO的原理</vt:lpstr>
      <vt:lpstr>策略改进的 单调性保证 </vt:lpstr>
      <vt:lpstr>策略改进的单调性保证</vt:lpstr>
      <vt:lpstr>实验结果</vt:lpstr>
      <vt:lpstr>训练曲线</vt:lpstr>
      <vt:lpstr>结果比较</vt:lpstr>
      <vt:lpstr>推荐阅读</vt:lpstr>
      <vt:lpstr>PowerPoint 演示文稿</vt:lpstr>
      <vt:lpstr>回顾TRPO</vt:lpstr>
      <vt:lpstr>PPO: Proximal Policy Optimization</vt:lpstr>
      <vt:lpstr>PPO: Proximal Policy Optimization</vt:lpstr>
      <vt:lpstr>PPO: Proximal Policy Optimization</vt:lpstr>
      <vt:lpstr>PPO实验对比</vt:lpstr>
      <vt:lpstr>PPO实验对比</vt:lpstr>
      <vt:lpstr>总结深度策略梯度方法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8-深度强化学习策略方法</dc:title>
  <dc:creator>Weinan Zhang</dc:creator>
  <cp:lastModifiedBy>Zhang Weinan</cp:lastModifiedBy>
  <cp:revision>297</cp:revision>
  <cp:lastPrinted>2019-07-12T11:51:00Z</cp:lastPrinted>
  <dcterms:created xsi:type="dcterms:W3CDTF">2019-04-27T16:00:00Z</dcterms:created>
  <dcterms:modified xsi:type="dcterms:W3CDTF">2022-05-16T09:23:47Z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2052-10.1.0.7698</vt:lpwstr>
  </property>
</Properties>
</file>